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6"/>
  </p:notesMasterIdLst>
  <p:handoutMasterIdLst>
    <p:handoutMasterId r:id="rId27"/>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9" r:id="rId17"/>
    <p:sldId id="278" r:id="rId18"/>
    <p:sldId id="271" r:id="rId19"/>
    <p:sldId id="272" r:id="rId20"/>
    <p:sldId id="273" r:id="rId21"/>
    <p:sldId id="274" r:id="rId22"/>
    <p:sldId id="275" r:id="rId23"/>
    <p:sldId id="276" r:id="rId24"/>
    <p:sldId id="277" r:id="rId25"/>
  </p:sldIdLst>
  <p:sldSz cx="9144000" cy="6858000" type="screen4x3"/>
  <p:notesSz cx="6858000" cy="9144000"/>
  <p:custDataLst>
    <p:tags r:id="rId28"/>
  </p:custDataLst>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jcao" initials="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897892"/>
    <a:srgbClr val="000000"/>
    <a:srgbClr val="8B7F8B"/>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1" autoAdjust="0"/>
    <p:restoredTop sz="65773" autoAdjust="0"/>
  </p:normalViewPr>
  <p:slideViewPr>
    <p:cSldViewPr>
      <p:cViewPr varScale="1">
        <p:scale>
          <a:sx n="54" d="100"/>
          <a:sy n="54" d="100"/>
        </p:scale>
        <p:origin x="-201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3" d="100"/>
          <a:sy n="63" d="100"/>
        </p:scale>
        <p:origin x="-2970" y="-120"/>
      </p:cViewPr>
      <p:guideLst>
        <p:guide orient="horz" pos="2880"/>
        <p:guide pos="2160"/>
      </p:guideLst>
    </p:cSldViewPr>
  </p:notesViewPr>
  <p:gridSpacing cx="46085125" cy="4608512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5ECFEF-3FC8-4E4B-9229-72A770C838DF}" type="datetimeFigureOut">
              <a:rPr lang="zh-CN" altLang="en-US" smtClean="0"/>
              <a:pPr/>
              <a:t>2010-6-7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96BE7E6-C621-4C7E-BFF9-5E4A9419FB4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37A2690B-34E5-4EAE-829A-5F5040A42436}" type="datetimeFigureOut">
              <a:rPr lang="zh-CN" altLang="en-US"/>
              <a:pPr>
                <a:defRPr/>
              </a:pPr>
              <a:t>2010-6-7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076BE6FE-8B28-448A-A3AA-77566CCBE98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portal.acm.org/author_page.cfm?id=81100126125&amp;coll=GUIDE&amp;dl=GUIDE&amp;trk=0&amp;CFID=88228174&amp;CFTOKEN=5711721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p:spPr>
      </p:sp>
      <p:sp>
        <p:nvSpPr>
          <p:cNvPr id="33795" name="备注占位符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Thank you! We are going to discuss the extraction of curve-skeletons</a:t>
            </a:r>
            <a:r>
              <a:rPr lang="en-US" altLang="zh-CN" baseline="0" dirty="0" smtClean="0"/>
              <a:t> from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Unorganized point clouds via Laplacian-Based Contraction</a:t>
            </a:r>
            <a:r>
              <a:rPr lang="en-US" altLang="zh-CN" dirty="0" smtClean="0"/>
              <a:t>. </a:t>
            </a:r>
            <a:endParaRPr lang="en-US" altLang="zh-CN" dirty="0" smtClean="0">
              <a:solidFill>
                <a:srgbClr val="0000FF"/>
              </a:solidFill>
            </a:endParaRPr>
          </a:p>
          <a:p>
            <a:endParaRPr lang="en-US" altLang="zh-CN" dirty="0" smtClean="0"/>
          </a:p>
          <a:p>
            <a:r>
              <a:rPr lang="en-US" altLang="zh-CN" dirty="0" smtClean="0"/>
              <a:t>Graphics + usability + visualization</a:t>
            </a:r>
            <a:endParaRPr lang="zh-CN" altLang="en-US" dirty="0" smtClean="0"/>
          </a:p>
        </p:txBody>
      </p:sp>
      <p:sp>
        <p:nvSpPr>
          <p:cNvPr id="4" name="灯片编号占位符 3"/>
          <p:cNvSpPr>
            <a:spLocks noGrp="1"/>
          </p:cNvSpPr>
          <p:nvPr>
            <p:ph type="sldNum" sz="quarter" idx="5"/>
          </p:nvPr>
        </p:nvSpPr>
        <p:spPr/>
        <p:txBody>
          <a:bodyPr/>
          <a:lstStyle/>
          <a:p>
            <a:pPr>
              <a:defRPr/>
            </a:pPr>
            <a:fld id="{7E316C0A-FDD5-4185-A870-98BDE29AF912}" type="slidenum">
              <a:rPr lang="zh-CN" altLang="en-US" smtClean="0"/>
              <a:pPr>
                <a:defRPr/>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1" dirty="0" smtClean="0"/>
              <a:t>NOTE: skim these notes down… you don’t want to take too long here..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Previous techniques</a:t>
            </a:r>
            <a:r>
              <a:rPr lang="en-US" altLang="zh-CN" baseline="0" dirty="0" smtClean="0"/>
              <a:t> for c</a:t>
            </a:r>
            <a:r>
              <a:rPr lang="en-US" altLang="zh-CN" dirty="0" smtClean="0"/>
              <a:t>onverting contracted points to curve skeleton, use </a:t>
            </a:r>
            <a:r>
              <a:rPr lang="en-US" altLang="zh-CN" sz="1200" kern="1200" baseline="0" dirty="0" smtClean="0">
                <a:solidFill>
                  <a:schemeClr val="tx1"/>
                </a:solidFill>
                <a:latin typeface="+mn-lt"/>
                <a:ea typeface="+mn-ea"/>
                <a:cs typeface="+mn-cs"/>
              </a:rPr>
              <a:t>moving least squares (MLS) projections and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smtClean="0">
                <a:solidFill>
                  <a:schemeClr val="tx1"/>
                </a:solidFill>
                <a:latin typeface="+mn-lt"/>
                <a:ea typeface="+mn-ea"/>
                <a:cs typeface="+mn-cs"/>
              </a:rPr>
              <a:t>Joint identification by PCA.</a:t>
            </a:r>
          </a:p>
          <a:p>
            <a:r>
              <a:rPr lang="en-US" altLang="zh-CN" sz="1200" kern="1200" baseline="0" dirty="0" smtClean="0">
                <a:solidFill>
                  <a:schemeClr val="tx1"/>
                </a:solidFill>
                <a:latin typeface="+mn-lt"/>
                <a:ea typeface="+mn-ea"/>
                <a:cs typeface="+mn-cs"/>
              </a:rPr>
              <a:t>It delicates parameter tuning to handle a contracted shape with different local characteristics.</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So the approach we take is building connectivity + edge contraction.</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a:t>
            </a:r>
          </a:p>
          <a:p>
            <a:r>
              <a:rPr lang="en-US" altLang="zh-CN" sz="1200" kern="1200" baseline="0" dirty="0" smtClean="0">
                <a:solidFill>
                  <a:schemeClr val="tx1"/>
                </a:solidFill>
                <a:latin typeface="+mn-lt"/>
                <a:ea typeface="+mn-ea"/>
                <a:cs typeface="+mn-cs"/>
              </a:rPr>
              <a:t>, which is similar to progressive mesh</a:t>
            </a:r>
          </a:p>
          <a:p>
            <a:r>
              <a:rPr lang="en-US" altLang="zh-CN" sz="1200" kern="1200" baseline="0" dirty="0" smtClean="0">
                <a:solidFill>
                  <a:schemeClr val="tx1"/>
                </a:solidFill>
                <a:latin typeface="+mn-lt"/>
                <a:ea typeface="+mn-ea"/>
                <a:cs typeface="+mn-cs"/>
              </a:rPr>
              <a:t>algorithms first presented in [Li et al. 2001].</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a:t>
            </a:r>
            <a:r>
              <a:rPr lang="en-US" altLang="zh-CN" sz="1200" dirty="0" err="1" smtClean="0"/>
              <a:t>Shapira</a:t>
            </a:r>
            <a:r>
              <a:rPr lang="en-US" altLang="zh-CN" sz="1200" dirty="0" smtClean="0"/>
              <a:t> et al. 2008]: </a:t>
            </a:r>
            <a:r>
              <a:rPr lang="en-US" altLang="zh-CN" sz="1200" kern="1200" baseline="0" dirty="0" smtClean="0">
                <a:solidFill>
                  <a:schemeClr val="tx1"/>
                </a:solidFill>
                <a:latin typeface="+mn-lt"/>
                <a:ea typeface="+mn-ea"/>
                <a:cs typeface="+mn-cs"/>
              </a:rPr>
              <a:t>Consistent mesh partitioning and </a:t>
            </a:r>
            <a:r>
              <a:rPr lang="en-US" altLang="zh-CN" sz="1200" kern="1200" baseline="0" dirty="0" err="1" smtClean="0">
                <a:solidFill>
                  <a:schemeClr val="tx1"/>
                </a:solidFill>
                <a:latin typeface="+mn-lt"/>
                <a:ea typeface="+mn-ea"/>
                <a:cs typeface="+mn-cs"/>
              </a:rPr>
              <a:t>skeletonization</a:t>
            </a:r>
            <a:r>
              <a:rPr lang="en-US" altLang="zh-CN" sz="1200" kern="1200" baseline="0" dirty="0" smtClean="0">
                <a:solidFill>
                  <a:schemeClr val="tx1"/>
                </a:solidFill>
                <a:latin typeface="+mn-lt"/>
                <a:ea typeface="+mn-ea"/>
                <a:cs typeface="+mn-cs"/>
              </a:rPr>
              <a:t> using the shape diameter function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a:t>
            </a:r>
            <a:r>
              <a:rPr lang="en-US" altLang="zh-CN" sz="1200" dirty="0" err="1" smtClean="0"/>
              <a:t>Tagliasacchi</a:t>
            </a:r>
            <a:r>
              <a:rPr lang="en-US" altLang="zh-CN" sz="1200" dirty="0" smtClean="0"/>
              <a:t> et al. 2009]</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[Li et al. 2001] “Decomposing  polygon meshes for interactive applications”</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076BE6FE-8B28-448A-A3AA-77566CCBE984}" type="slidenum">
              <a:rPr lang="zh-CN" altLang="en-US" smtClean="0"/>
              <a:pPr>
                <a:defRPr/>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mn-lt"/>
                <a:ea typeface="+mn-ea"/>
                <a:cs typeface="+mn-cs"/>
              </a:rPr>
              <a:t>We sample contracted points using farthest-point sampling and a ball of radius r (r=0.02 times the length of the longest diagonal of the model’s bounding box).</a:t>
            </a:r>
            <a:endParaRPr lang="en-US" altLang="zh-CN" dirty="0" smtClean="0"/>
          </a:p>
        </p:txBody>
      </p:sp>
      <p:sp>
        <p:nvSpPr>
          <p:cNvPr id="4" name="灯片编号占位符 3"/>
          <p:cNvSpPr>
            <a:spLocks noGrp="1"/>
          </p:cNvSpPr>
          <p:nvPr>
            <p:ph type="sldNum" sz="quarter" idx="10"/>
          </p:nvPr>
        </p:nvSpPr>
        <p:spPr/>
        <p:txBody>
          <a:bodyPr/>
          <a:lstStyle/>
          <a:p>
            <a:pPr>
              <a:defRPr/>
            </a:pPr>
            <a:fld id="{076BE6FE-8B28-448A-A3AA-77566CCBE984}" type="slidenum">
              <a:rPr lang="zh-CN" altLang="en-US" smtClean="0"/>
              <a:pPr>
                <a:defRPr/>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use this strip-shaped point set to illustrate the process, since it is difficult to make the process clear using a well-contracted point set.</a:t>
            </a:r>
          </a:p>
        </p:txBody>
      </p:sp>
      <p:sp>
        <p:nvSpPr>
          <p:cNvPr id="4" name="Slide Number Placeholder 3"/>
          <p:cNvSpPr>
            <a:spLocks noGrp="1"/>
          </p:cNvSpPr>
          <p:nvPr>
            <p:ph type="sldNum" sz="quarter" idx="10"/>
          </p:nvPr>
        </p:nvSpPr>
        <p:spPr/>
        <p:txBody>
          <a:bodyPr/>
          <a:lstStyle/>
          <a:p>
            <a:pPr>
              <a:defRPr/>
            </a:pPr>
            <a:fld id="{076BE6FE-8B28-448A-A3AA-77566CCBE984}" type="slidenum">
              <a:rPr lang="zh-CN" altLang="en-US" smtClean="0"/>
              <a:pPr>
                <a:defRPr/>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mtClean="0"/>
              <a:t>Finally </a:t>
            </a:r>
            <a:r>
              <a:rPr lang="en-US" altLang="zh-CN" dirty="0" smtClean="0"/>
              <a:t>we </a:t>
            </a:r>
            <a:r>
              <a:rPr lang="en-US" altLang="zh-CN" baseline="0" dirty="0" smtClean="0"/>
              <a:t>post-process the graph by removing the remaining small cycles (</a:t>
            </a:r>
            <a:r>
              <a:rPr lang="en-US" altLang="zh-CN" sz="1200" kern="1200" baseline="0" dirty="0" smtClean="0">
                <a:solidFill>
                  <a:schemeClr val="tx1"/>
                </a:solidFill>
                <a:latin typeface="+mn-lt"/>
                <a:ea typeface="+mn-ea"/>
                <a:cs typeface="+mn-cs"/>
              </a:rPr>
              <a:t>measured by topological length</a:t>
            </a:r>
            <a:r>
              <a:rPr lang="en-US" altLang="zh-CN" baseline="0" dirty="0" smtClean="0"/>
              <a:t>) so that we obtain a true “curve” (1D, line representation)</a:t>
            </a:r>
          </a:p>
        </p:txBody>
      </p:sp>
      <p:sp>
        <p:nvSpPr>
          <p:cNvPr id="4" name="灯片编号占位符 3"/>
          <p:cNvSpPr>
            <a:spLocks noGrp="1"/>
          </p:cNvSpPr>
          <p:nvPr>
            <p:ph type="sldNum" sz="quarter" idx="10"/>
          </p:nvPr>
        </p:nvSpPr>
        <p:spPr/>
        <p:txBody>
          <a:bodyPr/>
          <a:lstStyle/>
          <a:p>
            <a:pPr>
              <a:defRPr/>
            </a:pPr>
            <a:fld id="{076BE6FE-8B28-448A-A3AA-77566CCBE984}" type="slidenum">
              <a:rPr lang="zh-CN" altLang="en-US" smtClean="0"/>
              <a:pPr>
                <a:defRPr/>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We now</a:t>
            </a:r>
            <a:r>
              <a:rPr lang="en-US" altLang="zh-CN" baseline="0" dirty="0" smtClean="0"/>
              <a:t> present several results from our algorithm</a:t>
            </a:r>
            <a:r>
              <a:rPr lang="en-US" altLang="zh-CN" dirty="0" smtClean="0"/>
              <a:t>. </a:t>
            </a:r>
          </a:p>
          <a:p>
            <a:r>
              <a:rPr lang="en-US" altLang="zh-CN" sz="1200" kern="1200" baseline="0" dirty="0" smtClean="0">
                <a:solidFill>
                  <a:schemeClr val="tx1"/>
                </a:solidFill>
                <a:latin typeface="+mn-lt"/>
                <a:ea typeface="+mn-ea"/>
                <a:cs typeface="+mn-cs"/>
              </a:rPr>
              <a:t>We can properly identify the curve skeleton in spherical regions, as in Fig. 7(a), and sheet-like regions, as in Fig. (b).</a:t>
            </a:r>
          </a:p>
          <a:p>
            <a:r>
              <a:rPr lang="en-US" altLang="zh-CN" sz="1200" kern="1200" baseline="0" dirty="0" smtClean="0">
                <a:solidFill>
                  <a:schemeClr val="tx1"/>
                </a:solidFill>
                <a:latin typeface="+mn-lt"/>
                <a:ea typeface="+mn-ea"/>
                <a:cs typeface="+mn-cs"/>
              </a:rPr>
              <a:t>The algorithm is able to deal with close-by structures, as the claws in Fig. 7(b), (c), and (d).</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Our method also works well for surfaces </a:t>
            </a:r>
            <a:r>
              <a:rPr lang="en-US" altLang="zh-CN" sz="1200" kern="1200" baseline="0" smtClean="0">
                <a:solidFill>
                  <a:schemeClr val="tx1"/>
                </a:solidFill>
                <a:latin typeface="+mn-lt"/>
                <a:ea typeface="+mn-ea"/>
                <a:cs typeface="+mn-cs"/>
              </a:rPr>
              <a:t>with boundaries as </a:t>
            </a:r>
            <a:r>
              <a:rPr lang="en-US" altLang="zh-CN" sz="1200" kern="1200" baseline="0" dirty="0" smtClean="0">
                <a:solidFill>
                  <a:schemeClr val="tx1"/>
                </a:solidFill>
                <a:latin typeface="+mn-lt"/>
                <a:ea typeface="+mn-ea"/>
                <a:cs typeface="+mn-cs"/>
              </a:rPr>
              <a:t>shown in Fig. 7(i) and (j), and models with complex topology.</a:t>
            </a:r>
            <a:endParaRPr lang="en-US" altLang="zh-CN" dirty="0" smtClean="0"/>
          </a:p>
          <a:p>
            <a:endParaRPr lang="en-US" altLang="zh-CN" dirty="0" smtClean="0"/>
          </a:p>
          <a:p>
            <a:r>
              <a:rPr lang="en-US" altLang="zh-CN" sz="1200" kern="1200" baseline="0" dirty="0" smtClean="0">
                <a:solidFill>
                  <a:schemeClr val="tx1"/>
                </a:solidFill>
                <a:latin typeface="+mn-lt"/>
                <a:ea typeface="+mn-ea"/>
                <a:cs typeface="+mn-cs"/>
              </a:rPr>
              <a:t>Our MATLAB implementation typically takes less than 2 minutes on a point cloud with 10K points.</a:t>
            </a:r>
            <a:endParaRPr lang="zh-CN" altLang="en-US" dirty="0"/>
          </a:p>
        </p:txBody>
      </p:sp>
      <p:sp>
        <p:nvSpPr>
          <p:cNvPr id="4" name="灯片编号占位符 3"/>
          <p:cNvSpPr>
            <a:spLocks noGrp="1"/>
          </p:cNvSpPr>
          <p:nvPr>
            <p:ph type="sldNum" sz="quarter" idx="10"/>
          </p:nvPr>
        </p:nvSpPr>
        <p:spPr/>
        <p:txBody>
          <a:bodyPr/>
          <a:lstStyle/>
          <a:p>
            <a:pPr>
              <a:defRPr/>
            </a:pPr>
            <a:fld id="{076BE6FE-8B28-448A-A3AA-77566CCBE984}" type="slidenum">
              <a:rPr lang="zh-CN" altLang="en-US" smtClean="0"/>
              <a:pPr>
                <a:defRPr/>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 2% and 3% random noise</a:t>
            </a:r>
          </a:p>
        </p:txBody>
      </p:sp>
      <p:sp>
        <p:nvSpPr>
          <p:cNvPr id="4" name="灯片编号占位符 3"/>
          <p:cNvSpPr>
            <a:spLocks noGrp="1"/>
          </p:cNvSpPr>
          <p:nvPr>
            <p:ph type="sldNum" sz="quarter" idx="10"/>
          </p:nvPr>
        </p:nvSpPr>
        <p:spPr/>
        <p:txBody>
          <a:bodyPr/>
          <a:lstStyle/>
          <a:p>
            <a:pPr>
              <a:defRPr/>
            </a:pPr>
            <a:fld id="{076BE6FE-8B28-448A-A3AA-77566CCBE984}" type="slidenum">
              <a:rPr lang="zh-CN" altLang="en-US" smtClean="0"/>
              <a:pPr>
                <a:defRPr/>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0.5%, 1%</a:t>
            </a:r>
            <a:r>
              <a:rPr lang="en-US" altLang="zh-CN" baseline="0" dirty="0" smtClean="0"/>
              <a:t> and 1.5% misalignment noise</a:t>
            </a:r>
          </a:p>
        </p:txBody>
      </p:sp>
      <p:sp>
        <p:nvSpPr>
          <p:cNvPr id="4" name="灯片编号占位符 3"/>
          <p:cNvSpPr>
            <a:spLocks noGrp="1"/>
          </p:cNvSpPr>
          <p:nvPr>
            <p:ph type="sldNum" sz="quarter" idx="10"/>
          </p:nvPr>
        </p:nvSpPr>
        <p:spPr/>
        <p:txBody>
          <a:bodyPr/>
          <a:lstStyle/>
          <a:p>
            <a:pPr>
              <a:defRPr/>
            </a:pPr>
            <a:fld id="{076BE6FE-8B28-448A-A3AA-77566CCBE984}" type="slidenum">
              <a:rPr lang="zh-CN" altLang="en-US" smtClean="0"/>
              <a:pPr>
                <a:defRPr/>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76BE6FE-8B28-448A-A3AA-77566CCBE984}" type="slidenum">
              <a:rPr lang="zh-CN" altLang="en-US" smtClean="0"/>
              <a:pPr>
                <a:defRPr/>
              </a:pPr>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 first row</a:t>
            </a:r>
            <a:r>
              <a:rPr lang="en-US" altLang="zh-CN" baseline="0" dirty="0" smtClean="0"/>
              <a:t> are skeletons from mesh model via Au et </a:t>
            </a:r>
            <a:r>
              <a:rPr lang="en-US" altLang="zh-CN" baseline="0" dirty="0" err="1" smtClean="0"/>
              <a:t>al’s</a:t>
            </a:r>
            <a:r>
              <a:rPr lang="en-US" altLang="zh-CN" baseline="0" dirty="0" smtClean="0"/>
              <a:t> mesh contraction method,</a:t>
            </a:r>
          </a:p>
          <a:p>
            <a:r>
              <a:rPr lang="en-US" altLang="zh-CN" baseline="0" dirty="0" smtClean="0"/>
              <a:t>The second row are skeletons of our point set contraction method for the same models.</a:t>
            </a:r>
          </a:p>
          <a:p>
            <a:r>
              <a:rPr lang="en-US" altLang="zh-CN" baseline="0" dirty="0" smtClean="0"/>
              <a:t>The third row are Poisson reconstruction followed by mesh contraction.</a:t>
            </a:r>
          </a:p>
          <a:p>
            <a:r>
              <a:rPr lang="en-US" altLang="zh-CN" baseline="0" dirty="0" smtClean="0"/>
              <a:t>the forth row are skeletons of applying our method directly on the raw scan point cloud data.</a:t>
            </a:r>
          </a:p>
          <a:p>
            <a:endParaRPr lang="en-US" altLang="zh-CN" baseline="0" dirty="0" smtClean="0"/>
          </a:p>
          <a:p>
            <a:r>
              <a:rPr lang="en-US" altLang="zh-CN" baseline="0" dirty="0" smtClean="0"/>
              <a:t>We can see that our method is designed for multiple discrete geometry data. And similar results are generated without an additional reconstruction process.</a:t>
            </a:r>
            <a:endParaRPr lang="zh-CN" altLang="en-US" dirty="0"/>
          </a:p>
        </p:txBody>
      </p:sp>
      <p:sp>
        <p:nvSpPr>
          <p:cNvPr id="4" name="灯片编号占位符 3"/>
          <p:cNvSpPr>
            <a:spLocks noGrp="1"/>
          </p:cNvSpPr>
          <p:nvPr>
            <p:ph type="sldNum" sz="quarter" idx="10"/>
          </p:nvPr>
        </p:nvSpPr>
        <p:spPr/>
        <p:txBody>
          <a:bodyPr/>
          <a:lstStyle/>
          <a:p>
            <a:pPr>
              <a:defRPr/>
            </a:pPr>
            <a:fld id="{076BE6FE-8B28-448A-A3AA-77566CCBE984}" type="slidenum">
              <a:rPr lang="zh-CN" altLang="en-US" smtClean="0"/>
              <a:pPr>
                <a:defRPr/>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All parameters are described in Cornea_tvcg07. All </a:t>
            </a:r>
            <a:r>
              <a:rPr lang="en-US" sz="1200" kern="1200" dirty="0" err="1" smtClean="0">
                <a:solidFill>
                  <a:schemeClr val="tx1"/>
                </a:solidFill>
                <a:latin typeface="+mn-lt"/>
                <a:ea typeface="+mn-ea"/>
                <a:cs typeface="+mn-cs"/>
              </a:rPr>
              <a:t>voxelizations</a:t>
            </a:r>
            <a:r>
              <a:rPr lang="en-US" sz="1200" kern="1200" dirty="0" smtClean="0">
                <a:solidFill>
                  <a:schemeClr val="tx1"/>
                </a:solidFill>
                <a:latin typeface="+mn-lt"/>
                <a:ea typeface="+mn-ea"/>
                <a:cs typeface="+mn-cs"/>
              </a:rPr>
              <a:t> are created by </a:t>
            </a:r>
            <a:r>
              <a:rPr lang="en-US" sz="1200" kern="1200" dirty="0" err="1" smtClean="0">
                <a:solidFill>
                  <a:schemeClr val="tx1"/>
                </a:solidFill>
                <a:latin typeface="+mn-lt"/>
                <a:ea typeface="+mn-ea"/>
                <a:cs typeface="+mn-cs"/>
              </a:rPr>
              <a:t>Corea’s</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VoxelizeOff</a:t>
            </a:r>
            <a:r>
              <a:rPr lang="en-US" sz="1200" kern="1200" dirty="0" smtClean="0">
                <a:solidFill>
                  <a:schemeClr val="tx1"/>
                </a:solidFill>
                <a:latin typeface="+mn-lt"/>
                <a:ea typeface="+mn-ea"/>
                <a:cs typeface="+mn-cs"/>
              </a:rPr>
              <a:t> (convert OFF file into </a:t>
            </a:r>
            <a:r>
              <a:rPr lang="en-US" sz="1200" kern="1200" dirty="0" err="1" smtClean="0">
                <a:solidFill>
                  <a:schemeClr val="tx1"/>
                </a:solidFill>
                <a:latin typeface="+mn-lt"/>
                <a:ea typeface="+mn-ea"/>
                <a:cs typeface="+mn-cs"/>
              </a:rPr>
              <a:t>voxelization</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MakeSolidVol</a:t>
            </a:r>
            <a:r>
              <a:rPr lang="en-US" sz="1200" kern="1200" dirty="0" smtClean="0">
                <a:solidFill>
                  <a:schemeClr val="tx1"/>
                </a:solidFill>
                <a:latin typeface="+mn-lt"/>
                <a:ea typeface="+mn-ea"/>
                <a:cs typeface="+mn-cs"/>
              </a:rPr>
              <a:t> (Fill </a:t>
            </a:r>
            <a:r>
              <a:rPr lang="en-US" sz="1200" kern="1200" dirty="0" err="1" smtClean="0">
                <a:solidFill>
                  <a:schemeClr val="tx1"/>
                </a:solidFill>
                <a:latin typeface="+mn-lt"/>
                <a:ea typeface="+mn-ea"/>
                <a:cs typeface="+mn-cs"/>
              </a:rPr>
              <a:t>voxelization</a:t>
            </a:r>
            <a:r>
              <a:rPr lang="en-US" sz="1200" kern="1200" dirty="0" smtClean="0">
                <a:solidFill>
                  <a:schemeClr val="tx1"/>
                </a:solidFill>
                <a:latin typeface="+mn-lt"/>
                <a:ea typeface="+mn-ea"/>
                <a:cs typeface="+mn-cs"/>
              </a:rPr>
              <a:t>, make it a solid </a:t>
            </a:r>
            <a:r>
              <a:rPr lang="en-US" sz="1200" kern="1200" dirty="0" err="1" smtClean="0">
                <a:solidFill>
                  <a:schemeClr val="tx1"/>
                </a:solidFill>
                <a:latin typeface="+mn-lt"/>
                <a:ea typeface="+mn-ea"/>
                <a:cs typeface="+mn-cs"/>
              </a:rPr>
              <a:t>voxelization</a:t>
            </a:r>
            <a:r>
              <a:rPr lang="en-US" sz="1200" kern="1200" dirty="0" smtClean="0">
                <a:solidFill>
                  <a:schemeClr val="tx1"/>
                </a:solidFill>
                <a:latin typeface="+mn-lt"/>
                <a:ea typeface="+mn-ea"/>
                <a:cs typeface="+mn-cs"/>
              </a:rPr>
              <a:t>).</a:t>
            </a:r>
            <a:endParaRPr lang="zh-CN" alt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grid resolution was also same with the paper (chosen such that its largest dimension is 300 </a:t>
            </a:r>
            <a:r>
              <a:rPr lang="en-US" sz="1200" kern="1200" dirty="0" err="1" smtClean="0">
                <a:solidFill>
                  <a:schemeClr val="tx1"/>
                </a:solidFill>
                <a:latin typeface="+mn-lt"/>
                <a:ea typeface="+mn-ea"/>
                <a:cs typeface="+mn-cs"/>
              </a:rPr>
              <a:t>voxels</a:t>
            </a:r>
            <a:r>
              <a:rPr lang="en-US" sz="1200" kern="1200" dirty="0" smtClean="0">
                <a:solidFill>
                  <a:schemeClr val="tx1"/>
                </a:solidFill>
                <a:latin typeface="+mn-lt"/>
                <a:ea typeface="+mn-ea"/>
                <a:cs typeface="+mn-cs"/>
              </a:rPr>
              <a:t> and the aspect ratio of the object is maintained), except the dinosaur model (200x70x187).</a:t>
            </a:r>
            <a:endParaRPr lang="zh-CN" alt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potential Field method is very</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slow. (9.22 minutes for the dinosaur. 200x70x187, and 287.8 minutes for fertility_4n_Poisson.300x224x109.vol)</a:t>
            </a:r>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pPr>
              <a:defRPr/>
            </a:pPr>
            <a:fld id="{076BE6FE-8B28-448A-A3AA-77566CCBE984}" type="slidenum">
              <a:rPr lang="zh-CN" altLang="en-US" smtClean="0"/>
              <a:pPr>
                <a:defRPr/>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mn-lt"/>
                <a:ea typeface="+mn-ea"/>
                <a:cs typeface="+mn-cs"/>
              </a:rPr>
              <a:t>1D curve skeleton provides a compact representation of the shape. Examples of applications (that use a curve skeleton) include:</a:t>
            </a:r>
          </a:p>
          <a:p>
            <a:r>
              <a:rPr lang="en-US" altLang="zh-CN" dirty="0" smtClean="0"/>
              <a:t>Deformation, Navigation, Segmentation, Shape editing, Shape correspondence,</a:t>
            </a:r>
          </a:p>
          <a:p>
            <a:r>
              <a:rPr lang="en-US" altLang="zh-CN" dirty="0" smtClean="0"/>
              <a:t>Topology repair: Topology Repair of Solid Models Using Skeletons_tvcg07</a:t>
            </a:r>
          </a:p>
          <a:p>
            <a:r>
              <a:rPr lang="en-US" altLang="zh-CN" dirty="0" smtClean="0"/>
              <a:t>etc.</a:t>
            </a:r>
          </a:p>
        </p:txBody>
      </p:sp>
      <p:sp>
        <p:nvSpPr>
          <p:cNvPr id="4" name="灯片编号占位符 3"/>
          <p:cNvSpPr>
            <a:spLocks noGrp="1"/>
          </p:cNvSpPr>
          <p:nvPr>
            <p:ph type="sldNum" sz="quarter" idx="10"/>
          </p:nvPr>
        </p:nvSpPr>
        <p:spPr/>
        <p:txBody>
          <a:bodyPr/>
          <a:lstStyle/>
          <a:p>
            <a:pPr>
              <a:defRPr/>
            </a:pPr>
            <a:fld id="{076BE6FE-8B28-448A-A3AA-77566CCBE984}" type="slidenum">
              <a:rPr lang="zh-CN" altLang="en-US" smtClean="0"/>
              <a:pPr>
                <a:defRPr/>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Compare with volume based method – Potential Field,</a:t>
            </a:r>
            <a:r>
              <a:rPr lang="en-US" sz="1200" kern="1200" baseline="0" dirty="0" smtClean="0">
                <a:solidFill>
                  <a:schemeClr val="tx1"/>
                </a:solidFill>
                <a:latin typeface="+mn-lt"/>
                <a:ea typeface="+mn-ea"/>
                <a:cs typeface="+mn-cs"/>
              </a:rPr>
              <a:t> our method may keep more details.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We also compared our method with three famous point cloud skeleton extraction methods.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smtClean="0">
                <a:solidFill>
                  <a:schemeClr val="tx1"/>
                </a:solidFill>
                <a:latin typeface="+mn-lt"/>
                <a:ea typeface="+mn-ea"/>
                <a:cs typeface="+mn-cs"/>
              </a:rPr>
              <a:t>Comparing to </a:t>
            </a:r>
            <a:r>
              <a:rPr lang="en-US" altLang="zh-CN" sz="1200" kern="1200" baseline="0" dirty="0" err="1" smtClean="0">
                <a:solidFill>
                  <a:schemeClr val="tx1"/>
                </a:solidFill>
                <a:latin typeface="+mn-lt"/>
                <a:ea typeface="+mn-ea"/>
                <a:cs typeface="+mn-cs"/>
              </a:rPr>
              <a:t>Verroust</a:t>
            </a:r>
            <a:r>
              <a:rPr lang="en-US" altLang="zh-CN" sz="1200" kern="1200" baseline="0" dirty="0" smtClean="0">
                <a:solidFill>
                  <a:schemeClr val="tx1"/>
                </a:solidFill>
                <a:latin typeface="+mn-lt"/>
                <a:ea typeface="+mn-ea"/>
                <a:cs typeface="+mn-cs"/>
              </a:rPr>
              <a:t> et al. [5]’s </a:t>
            </a:r>
            <a:r>
              <a:rPr lang="en-US" altLang="zh-CN" sz="1200" kern="1200" baseline="0" dirty="0" err="1" smtClean="0">
                <a:solidFill>
                  <a:schemeClr val="tx1"/>
                </a:solidFill>
                <a:latin typeface="+mn-lt"/>
                <a:ea typeface="+mn-ea"/>
                <a:cs typeface="+mn-cs"/>
              </a:rPr>
              <a:t>Reeb</a:t>
            </a:r>
            <a:r>
              <a:rPr lang="en-US" altLang="zh-CN" sz="1200" kern="1200" baseline="0" dirty="0" smtClean="0">
                <a:solidFill>
                  <a:schemeClr val="tx1"/>
                </a:solidFill>
                <a:latin typeface="+mn-lt"/>
                <a:ea typeface="+mn-ea"/>
                <a:cs typeface="+mn-cs"/>
              </a:rPr>
              <a:t> graph like method: Our skeletons are smoother, keep more features.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err="1" smtClean="0">
                <a:solidFill>
                  <a:schemeClr val="tx1"/>
                </a:solidFill>
                <a:latin typeface="+mn-lt"/>
                <a:ea typeface="+mn-ea"/>
                <a:cs typeface="+mn-cs"/>
              </a:rPr>
              <a:t>Sharf</a:t>
            </a:r>
            <a:r>
              <a:rPr lang="en-US" altLang="zh-CN" sz="1200" kern="1200" baseline="0" dirty="0" smtClean="0">
                <a:solidFill>
                  <a:schemeClr val="tx1"/>
                </a:solidFill>
                <a:latin typeface="+mn-lt"/>
                <a:ea typeface="+mn-ea"/>
                <a:cs typeface="+mn-cs"/>
              </a:rPr>
              <a:t> et al. [4]’s Deformable blob, it need lost of parameter tuning and iterations to compute the result. </a:t>
            </a:r>
            <a:endParaRPr lang="zh-CN" alt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Compared to </a:t>
            </a:r>
            <a:r>
              <a:rPr lang="en-US" sz="1200" kern="1200" dirty="0" err="1" smtClean="0">
                <a:solidFill>
                  <a:schemeClr val="tx1"/>
                </a:solidFill>
                <a:latin typeface="+mn-lt"/>
                <a:ea typeface="+mn-ea"/>
                <a:cs typeface="+mn-cs"/>
              </a:rPr>
              <a:t>Tagliasacchi</a:t>
            </a:r>
            <a:r>
              <a:rPr lang="en-US" sz="1200" kern="1200" dirty="0" smtClean="0">
                <a:solidFill>
                  <a:schemeClr val="tx1"/>
                </a:solidFill>
                <a:latin typeface="+mn-lt"/>
                <a:ea typeface="+mn-ea"/>
                <a:cs typeface="+mn-cs"/>
              </a:rPr>
              <a:t>[9]’s </a:t>
            </a:r>
            <a:r>
              <a:rPr lang="en-US" altLang="zh-CN" sz="1200" kern="1200" baseline="0" dirty="0" smtClean="0">
                <a:solidFill>
                  <a:schemeClr val="tx1"/>
                </a:solidFill>
                <a:latin typeface="+mn-lt"/>
                <a:ea typeface="+mn-ea"/>
                <a:cs typeface="+mn-cs"/>
              </a:rPr>
              <a:t>generalized rotationally symmetric analysis method, our solution neither requires normal information or any strong prior on the input shape, and explicitly models joint structures.</a:t>
            </a:r>
            <a:endParaRPr lang="zh-CN" altLang="en-US" dirty="0" smtClean="0"/>
          </a:p>
        </p:txBody>
      </p:sp>
      <p:sp>
        <p:nvSpPr>
          <p:cNvPr id="4" name="灯片编号占位符 3"/>
          <p:cNvSpPr>
            <a:spLocks noGrp="1"/>
          </p:cNvSpPr>
          <p:nvPr>
            <p:ph type="sldNum" sz="quarter" idx="10"/>
          </p:nvPr>
        </p:nvSpPr>
        <p:spPr/>
        <p:txBody>
          <a:bodyPr/>
          <a:lstStyle/>
          <a:p>
            <a:pPr>
              <a:defRPr/>
            </a:pPr>
            <a:fld id="{076BE6FE-8B28-448A-A3AA-77566CCBE984}" type="slidenum">
              <a:rPr lang="zh-CN" altLang="en-US" smtClean="0"/>
              <a:pPr>
                <a:defRPr/>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mn-lt"/>
                <a:ea typeface="+mn-ea"/>
                <a:cs typeface="+mn-cs"/>
              </a:rPr>
              <a:t>In many situations, both surface reconstruction and skeleton extraction</a:t>
            </a:r>
          </a:p>
          <a:p>
            <a:r>
              <a:rPr lang="en-US" altLang="zh-CN" sz="1200" kern="1200" baseline="0" dirty="0" smtClean="0">
                <a:solidFill>
                  <a:schemeClr val="tx1"/>
                </a:solidFill>
                <a:latin typeface="+mn-lt"/>
                <a:ea typeface="+mn-ea"/>
                <a:cs typeface="+mn-cs"/>
              </a:rPr>
              <a:t>automatically from the cloud is unsatisfactory both in terms of geometry and topology. </a:t>
            </a:r>
          </a:p>
          <a:p>
            <a:r>
              <a:rPr lang="en-US" altLang="zh-CN" sz="1200" kern="1200" baseline="0" dirty="0" smtClean="0">
                <a:solidFill>
                  <a:schemeClr val="tx1"/>
                </a:solidFill>
                <a:latin typeface="+mn-lt"/>
                <a:ea typeface="+mn-ea"/>
                <a:cs typeface="+mn-cs"/>
              </a:rPr>
              <a:t>Nevertheless, curve skeletons are more efficient structure for topology and geometry editing than meshes with thousands of vertices and faces.</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Thus, we allow the user to refine the location of skeletal nodes and modify the topology of the skeleton graph, to obtain a refined skeleton.</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Based on the refined skeleton, we strive to compute the signed distance field of the shape, so that its surface</a:t>
            </a:r>
          </a:p>
          <a:p>
            <a:r>
              <a:rPr lang="en-US" altLang="zh-CN" sz="1200" kern="1200" baseline="0" dirty="0" smtClean="0">
                <a:solidFill>
                  <a:schemeClr val="tx1"/>
                </a:solidFill>
                <a:latin typeface="+mn-lt"/>
                <a:ea typeface="+mn-ea"/>
                <a:cs typeface="+mn-cs"/>
              </a:rPr>
              <a:t>can be extracted by zero-level-set </a:t>
            </a:r>
            <a:r>
              <a:rPr lang="en-US" altLang="zh-CN" sz="1200" kern="1200" baseline="0" dirty="0" err="1" smtClean="0">
                <a:solidFill>
                  <a:schemeClr val="tx1"/>
                </a:solidFill>
                <a:latin typeface="+mn-lt"/>
                <a:ea typeface="+mn-ea"/>
                <a:cs typeface="+mn-cs"/>
              </a:rPr>
              <a:t>iso</a:t>
            </a:r>
            <a:r>
              <a:rPr lang="en-US" altLang="zh-CN" sz="1200" kern="1200" baseline="0" dirty="0" smtClean="0">
                <a:solidFill>
                  <a:schemeClr val="tx1"/>
                </a:solidFill>
                <a:latin typeface="+mn-lt"/>
                <a:ea typeface="+mn-ea"/>
                <a:cs typeface="+mn-cs"/>
              </a:rPr>
              <a:t>-surfacing.</a:t>
            </a:r>
          </a:p>
        </p:txBody>
      </p:sp>
      <p:sp>
        <p:nvSpPr>
          <p:cNvPr id="4" name="灯片编号占位符 3"/>
          <p:cNvSpPr>
            <a:spLocks noGrp="1"/>
          </p:cNvSpPr>
          <p:nvPr>
            <p:ph type="sldNum" sz="quarter" idx="10"/>
          </p:nvPr>
        </p:nvSpPr>
        <p:spPr/>
        <p:txBody>
          <a:bodyPr/>
          <a:lstStyle/>
          <a:p>
            <a:pPr>
              <a:defRPr/>
            </a:pPr>
            <a:fld id="{076BE6FE-8B28-448A-A3AA-77566CCBE984}" type="slidenum">
              <a:rPr lang="zh-CN" altLang="en-US" smtClean="0"/>
              <a:pPr>
                <a:defRPr/>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a:lstStyle/>
          <a:p>
            <a:r>
              <a:rPr lang="en-US" altLang="zh-CN" dirty="0" smtClean="0"/>
              <a:t>At end, we’ll thank anonymous reviewers for their useful comments; shape repository for free models; and the organizations listed for their generous support.</a:t>
            </a:r>
          </a:p>
          <a:p>
            <a:pPr>
              <a:spcBef>
                <a:spcPct val="0"/>
              </a:spcBef>
            </a:pPr>
            <a:endParaRPr lang="en-US" altLang="zh-CN" dirty="0" smtClean="0"/>
          </a:p>
          <a:p>
            <a:pPr>
              <a:spcBef>
                <a:spcPct val="0"/>
              </a:spcBef>
            </a:pPr>
            <a:endParaRPr lang="en-US" altLang="zh-CN" dirty="0" smtClean="0"/>
          </a:p>
        </p:txBody>
      </p:sp>
      <p:sp>
        <p:nvSpPr>
          <p:cNvPr id="70660"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3F63CF5F-D5AA-425C-AB32-A973757F92D2}" type="slidenum">
              <a:rPr lang="en-US" altLang="zh-CN" sz="1200"/>
              <a:pPr algn="r"/>
              <a:t>24</a:t>
            </a:fld>
            <a:endParaRPr lang="en-US" altLang="zh-CN"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None/>
            </a:pPr>
            <a:r>
              <a:rPr lang="en-US" baseline="0" dirty="0" smtClean="0"/>
              <a:t>There are many techniques for curve skeleton extraction, such as:</a:t>
            </a:r>
          </a:p>
          <a:p>
            <a:pPr marL="228600" indent="-228600">
              <a:buFont typeface="+mj-lt"/>
              <a:buAutoNum type="arabicPeriod"/>
            </a:pPr>
            <a:r>
              <a:rPr lang="en-US" baseline="0" dirty="0" err="1" smtClean="0"/>
              <a:t>Voxel</a:t>
            </a:r>
            <a:r>
              <a:rPr lang="en-US" baseline="0" dirty="0" smtClean="0"/>
              <a:t> thinning: : </a:t>
            </a:r>
            <a:r>
              <a:rPr lang="en-US" altLang="zh-CN" sz="1200" kern="1200" baseline="0" dirty="0" smtClean="0">
                <a:solidFill>
                  <a:schemeClr val="tx1"/>
                </a:solidFill>
                <a:latin typeface="+mn-lt"/>
                <a:ea typeface="+mn-ea"/>
                <a:cs typeface="+mn-cs"/>
              </a:rPr>
              <a:t>[</a:t>
            </a:r>
            <a:r>
              <a:rPr lang="en-US" altLang="zh-CN" sz="1200" kern="1200" baseline="0" dirty="0" err="1" smtClean="0">
                <a:solidFill>
                  <a:schemeClr val="tx1"/>
                </a:solidFill>
                <a:latin typeface="+mn-lt"/>
                <a:ea typeface="+mn-ea"/>
                <a:cs typeface="+mn-cs"/>
              </a:rPr>
              <a:t>Bucksch</a:t>
            </a:r>
            <a:r>
              <a:rPr lang="en-US" altLang="zh-CN" sz="1200" kern="1200" baseline="0" dirty="0" smtClean="0">
                <a:solidFill>
                  <a:schemeClr val="tx1"/>
                </a:solidFill>
                <a:latin typeface="+mn-lt"/>
                <a:ea typeface="+mn-ea"/>
                <a:cs typeface="+mn-cs"/>
              </a:rPr>
              <a:t> and </a:t>
            </a:r>
            <a:r>
              <a:rPr lang="en-US" altLang="zh-CN" sz="1200" kern="1200" baseline="0" dirty="0" err="1" smtClean="0">
                <a:solidFill>
                  <a:schemeClr val="tx1"/>
                </a:solidFill>
                <a:latin typeface="+mn-lt"/>
                <a:ea typeface="+mn-ea"/>
                <a:cs typeface="+mn-cs"/>
              </a:rPr>
              <a:t>Lindenbergh</a:t>
            </a:r>
            <a:r>
              <a:rPr lang="en-US" altLang="zh-CN" sz="1200" kern="1200" baseline="0" dirty="0" smtClean="0">
                <a:solidFill>
                  <a:schemeClr val="tx1"/>
                </a:solidFill>
                <a:latin typeface="+mn-lt"/>
                <a:ea typeface="+mn-ea"/>
                <a:cs typeface="+mn-cs"/>
              </a:rPr>
              <a:t> 2008]</a:t>
            </a:r>
            <a:r>
              <a:rPr lang="zh-CN" altLang="en-US" sz="1200" kern="1200" baseline="0" dirty="0" smtClean="0">
                <a:solidFill>
                  <a:schemeClr val="tx1"/>
                </a:solidFill>
                <a:latin typeface="+mn-lt"/>
                <a:ea typeface="+mn-ea"/>
                <a:cs typeface="+mn-cs"/>
              </a:rPr>
              <a:t> </a:t>
            </a:r>
            <a:r>
              <a:rPr lang="en-US" altLang="zh-CN" sz="1200" kern="1200" baseline="0" dirty="0" smtClean="0">
                <a:solidFill>
                  <a:schemeClr val="tx1"/>
                </a:solidFill>
                <a:latin typeface="+mn-lt"/>
                <a:ea typeface="+mn-ea"/>
                <a:cs typeface="+mn-cs"/>
              </a:rPr>
              <a:t>CAMPINO — A skeletonization method for point cloud processing</a:t>
            </a:r>
            <a:endParaRPr lang="en-US" baseline="0" dirty="0" smtClean="0"/>
          </a:p>
          <a:p>
            <a:pPr marL="228600" indent="-228600">
              <a:buFont typeface="+mj-lt"/>
              <a:buAutoNum type="arabicPeriod"/>
            </a:pPr>
            <a:r>
              <a:rPr lang="en-US" baseline="0" dirty="0" smtClean="0"/>
              <a:t>Automatic adaption of template skeleton: [</a:t>
            </a:r>
            <a:r>
              <a:rPr lang="en-US" baseline="0" dirty="0" err="1" smtClean="0"/>
              <a:t>Baran</a:t>
            </a:r>
            <a:r>
              <a:rPr lang="en-US" baseline="0" dirty="0" smtClean="0"/>
              <a:t> and </a:t>
            </a:r>
            <a:r>
              <a:rPr lang="en-US" baseline="0" dirty="0" err="1" smtClean="0"/>
              <a:t>Popovic</a:t>
            </a:r>
            <a:r>
              <a:rPr lang="en-US" baseline="0" dirty="0" smtClean="0"/>
              <a:t> 2007] Automatic Rigging and Animation of 3D Characters_tog07</a:t>
            </a:r>
          </a:p>
          <a:p>
            <a:pPr marL="228600" indent="-228600">
              <a:buFont typeface="+mj-lt"/>
              <a:buAutoNum type="arabicPeriod"/>
            </a:pPr>
            <a:r>
              <a:rPr lang="en-US" baseline="0" dirty="0" smtClean="0"/>
              <a:t>Pruning the medial axis: </a:t>
            </a:r>
            <a:r>
              <a:rPr kumimoji="0" lang="en-US" sz="1200" b="0" i="0" u="none" strike="noStrike" kern="1200" cap="none" spc="0" normalizeH="0" noProof="0" dirty="0" smtClean="0">
                <a:ln>
                  <a:noFill/>
                </a:ln>
                <a:solidFill>
                  <a:srgbClr val="000000"/>
                </a:solidFill>
                <a:effectLst/>
                <a:uLnTx/>
                <a:uFillTx/>
                <a:latin typeface="+mn-lt"/>
                <a:ea typeface="+mn-ea"/>
                <a:cs typeface="+mn-cs"/>
              </a:rPr>
              <a:t>[</a:t>
            </a:r>
            <a:r>
              <a:rPr kumimoji="0" lang="en-US" sz="1200" b="0" i="0" u="none" strike="noStrike" kern="1200" cap="none" spc="0" normalizeH="0" noProof="0" dirty="0" err="1" smtClean="0">
                <a:ln>
                  <a:noFill/>
                </a:ln>
                <a:solidFill>
                  <a:srgbClr val="000000"/>
                </a:solidFill>
                <a:effectLst/>
                <a:uLnTx/>
                <a:uFillTx/>
                <a:latin typeface="+mn-lt"/>
                <a:ea typeface="+mn-ea"/>
                <a:cs typeface="+mn-cs"/>
              </a:rPr>
              <a:t>Dey</a:t>
            </a:r>
            <a:r>
              <a:rPr kumimoji="0" lang="en-US" sz="1200" b="0" i="0" u="none" strike="noStrike" kern="1200" cap="none" spc="0" normalizeH="0" noProof="0" dirty="0" smtClean="0">
                <a:ln>
                  <a:noFill/>
                </a:ln>
                <a:solidFill>
                  <a:srgbClr val="000000"/>
                </a:solidFill>
                <a:effectLst/>
                <a:uLnTx/>
                <a:uFillTx/>
                <a:latin typeface="+mn-lt"/>
                <a:ea typeface="+mn-ea"/>
                <a:cs typeface="+mn-cs"/>
              </a:rPr>
              <a:t> and Sun 2006] </a:t>
            </a:r>
            <a:r>
              <a:rPr lang="en-US" baseline="0" dirty="0" smtClean="0"/>
              <a:t>Pruning the medial axis,(</a:t>
            </a:r>
            <a:r>
              <a:rPr kumimoji="0" lang="en-US" sz="2400" b="0" i="0" u="none" strike="noStrike" kern="1200" cap="none" spc="0" normalizeH="0" baseline="0" noProof="0" dirty="0" smtClean="0">
                <a:ln>
                  <a:noFill/>
                </a:ln>
                <a:solidFill>
                  <a:srgbClr val="000000"/>
                </a:solidFill>
                <a:effectLst/>
                <a:uLnTx/>
                <a:uFillTx/>
                <a:latin typeface="+mn-lt"/>
                <a:ea typeface="+mn-ea"/>
                <a:cs typeface="+mn-cs"/>
              </a:rPr>
              <a:t>Medial geodesic</a:t>
            </a:r>
            <a:r>
              <a:rPr kumimoji="0" lang="en-US" sz="2400" b="0" i="0" u="none" strike="noStrike" kern="1200" cap="none" spc="0" normalizeH="0" noProof="0" dirty="0" smtClean="0">
                <a:ln>
                  <a:noFill/>
                </a:ln>
                <a:solidFill>
                  <a:srgbClr val="000000"/>
                </a:solidFill>
                <a:effectLst/>
                <a:uLnTx/>
                <a:uFillTx/>
                <a:latin typeface="+mn-lt"/>
                <a:ea typeface="+mn-ea"/>
                <a:cs typeface="+mn-cs"/>
              </a:rPr>
              <a:t> function</a:t>
            </a:r>
            <a:r>
              <a:rPr lang="en-US" baseline="0" dirty="0" smtClean="0"/>
              <a:t>)</a:t>
            </a:r>
          </a:p>
          <a:p>
            <a:pPr marL="228600" indent="-228600">
              <a:buFont typeface="+mj-lt"/>
              <a:buAutoNum type="arabicPeriod"/>
            </a:pPr>
            <a:r>
              <a:rPr lang="en-US" baseline="0" dirty="0" smtClean="0"/>
              <a:t>Volume contraction, [Wang and Lee 2008] Curve-Skeleton Extraction Using Iterative Least Square Optimization TVCG08</a:t>
            </a:r>
          </a:p>
          <a:p>
            <a:pPr marL="228600" indent="-228600">
              <a:buFont typeface="+mj-lt"/>
              <a:buAutoNum type="arabicPeriod"/>
            </a:pPr>
            <a:r>
              <a:rPr lang="en-US" baseline="0" dirty="0" smtClean="0"/>
              <a:t>Mesh contraction, (Au, skeleton extraction by mesh contraction, SigA08).</a:t>
            </a:r>
          </a:p>
          <a:p>
            <a:pPr marL="228600" marR="0" lvl="1" indent="-22860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228600" indent="-228600">
              <a:buNone/>
            </a:pPr>
            <a:r>
              <a:rPr lang="en-US" baseline="0" dirty="0" smtClean="0"/>
              <a:t>Most of them, work for volumetric or triangulated representations, and operate on complete data.</a:t>
            </a:r>
          </a:p>
          <a:p>
            <a:r>
              <a:rPr lang="en-US" altLang="zh-CN" sz="1200" kern="1200" baseline="0" dirty="0" smtClean="0">
                <a:solidFill>
                  <a:schemeClr val="tx1"/>
                </a:solidFill>
                <a:latin typeface="+mn-lt"/>
                <a:ea typeface="+mn-ea"/>
                <a:cs typeface="+mn-cs"/>
              </a:rPr>
              <a:t>However, most interesting models are first acquired in the form of point cloud data. </a:t>
            </a:r>
            <a:endParaRPr lang="en-US" baseline="0" dirty="0" smtClean="0"/>
          </a:p>
          <a:p>
            <a:pPr marL="228600" indent="-228600">
              <a:buNone/>
            </a:pPr>
            <a:endParaRPr lang="en-US" baseline="0" dirty="0" smtClean="0"/>
          </a:p>
          <a:p>
            <a:endParaRPr lang="zh-CN" altLang="en-US" dirty="0"/>
          </a:p>
        </p:txBody>
      </p:sp>
      <p:sp>
        <p:nvSpPr>
          <p:cNvPr id="4" name="灯片编号占位符 3"/>
          <p:cNvSpPr>
            <a:spLocks noGrp="1"/>
          </p:cNvSpPr>
          <p:nvPr>
            <p:ph type="sldNum" sz="quarter" idx="10"/>
          </p:nvPr>
        </p:nvSpPr>
        <p:spPr/>
        <p:txBody>
          <a:bodyPr/>
          <a:lstStyle/>
          <a:p>
            <a:pPr>
              <a:defRPr/>
            </a:pPr>
            <a:fld id="{076BE6FE-8B28-448A-A3AA-77566CCBE984}" type="slidenum">
              <a:rPr lang="zh-CN" altLang="en-US" smtClean="0"/>
              <a:pPr>
                <a:defRPr/>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marR="0" indent="-22860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For point clouds skeleton extraction we have several alternatives:</a:t>
            </a:r>
            <a:endParaRPr lang="en-US" altLang="zh-CN" sz="1200" kern="1200" baseline="0" dirty="0" smtClean="0">
              <a:solidFill>
                <a:schemeClr val="tx1"/>
              </a:solidFill>
              <a:latin typeface="+mn-lt"/>
              <a:ea typeface="+mn-ea"/>
              <a:cs typeface="+mn-cs"/>
              <a:hlinkClick r:id="rId3" action="ppaction://hlinkfile"/>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altLang="zh-CN" sz="1200" kern="1200" baseline="0" dirty="0" err="1" smtClean="0">
                <a:solidFill>
                  <a:schemeClr val="tx1"/>
                </a:solidFill>
                <a:latin typeface="+mn-lt"/>
                <a:ea typeface="+mn-ea"/>
                <a:cs typeface="+mn-cs"/>
              </a:rPr>
              <a:t>Reeb</a:t>
            </a:r>
            <a:r>
              <a:rPr lang="en-US" altLang="zh-CN" sz="1200" kern="1200" baseline="0" dirty="0" smtClean="0">
                <a:solidFill>
                  <a:schemeClr val="tx1"/>
                </a:solidFill>
                <a:latin typeface="+mn-lt"/>
                <a:ea typeface="+mn-ea"/>
                <a:cs typeface="+mn-cs"/>
              </a:rPr>
              <a:t> Graph based method: [</a:t>
            </a:r>
            <a:r>
              <a:rPr lang="en-US" altLang="zh-CN" sz="1200" kern="1200" baseline="0" dirty="0" err="1" smtClean="0">
                <a:solidFill>
                  <a:schemeClr val="tx1"/>
                </a:solidFill>
                <a:latin typeface="+mn-lt"/>
                <a:ea typeface="+mn-ea"/>
                <a:cs typeface="+mn-cs"/>
              </a:rPr>
              <a:t>Verroust</a:t>
            </a:r>
            <a:r>
              <a:rPr lang="en-US" altLang="zh-CN" sz="1200" kern="1200" baseline="0" dirty="0" smtClean="0">
                <a:solidFill>
                  <a:schemeClr val="tx1"/>
                </a:solidFill>
                <a:latin typeface="+mn-lt"/>
                <a:ea typeface="+mn-ea"/>
                <a:cs typeface="+mn-cs"/>
              </a:rPr>
              <a:t> and Lazarus 2000], Extracting Skeletal Curves from 3D Scattered Data, vc00</a:t>
            </a:r>
          </a:p>
          <a:p>
            <a:pPr marL="228600" indent="-228600">
              <a:buFont typeface="+mj-lt"/>
              <a:buAutoNum type="arabicPeriod"/>
            </a:pPr>
            <a:r>
              <a:rPr lang="en-US" baseline="0" dirty="0" smtClean="0"/>
              <a:t>Geometry snake-like method: [</a:t>
            </a:r>
            <a:r>
              <a:rPr lang="en-US" baseline="0" dirty="0" err="1" smtClean="0"/>
              <a:t>Sharf</a:t>
            </a:r>
            <a:r>
              <a:rPr lang="en-US" baseline="0" dirty="0" smtClean="0"/>
              <a:t> et al. 2007], deformable modes, for mesh and point cloud, EG07</a:t>
            </a:r>
          </a:p>
          <a:p>
            <a:pPr marL="228600" indent="-228600">
              <a:buFont typeface="+mj-lt"/>
              <a:buAutoNum type="arabicPeriod"/>
            </a:pPr>
            <a:r>
              <a:rPr lang="en-US" altLang="zh-CN" sz="1200" kern="1200" baseline="0" dirty="0" smtClean="0">
                <a:solidFill>
                  <a:schemeClr val="tx1"/>
                </a:solidFill>
                <a:latin typeface="+mn-lt"/>
                <a:ea typeface="+mn-ea"/>
                <a:cs typeface="+mn-cs"/>
              </a:rPr>
              <a:t>Generalized rotationally symmetric analysis based method: [</a:t>
            </a:r>
            <a:r>
              <a:rPr lang="en-US" altLang="zh-CN" sz="1200" kern="1200" baseline="0" dirty="0" err="1" smtClean="0">
                <a:solidFill>
                  <a:schemeClr val="tx1"/>
                </a:solidFill>
                <a:latin typeface="+mn-lt"/>
                <a:ea typeface="+mn-ea"/>
                <a:cs typeface="+mn-cs"/>
              </a:rPr>
              <a:t>Tagliasacchi</a:t>
            </a:r>
            <a:r>
              <a:rPr lang="en-US" altLang="zh-CN" sz="1200" kern="1200" baseline="0" dirty="0" smtClean="0">
                <a:solidFill>
                  <a:schemeClr val="tx1"/>
                </a:solidFill>
                <a:latin typeface="+mn-lt"/>
                <a:ea typeface="+mn-ea"/>
                <a:cs typeface="+mn-cs"/>
              </a:rPr>
              <a:t> et al. 2009], The first to extract curve skeleton for PCD in the presentence of large amounts of missing data.</a:t>
            </a:r>
          </a:p>
          <a:p>
            <a:pPr marL="228600" indent="-228600">
              <a:buFont typeface="+mj-lt"/>
              <a:buAutoNum type="arabicPeriod"/>
            </a:pPr>
            <a:endParaRPr lang="en-US" sz="1200" kern="1200" baseline="0" dirty="0" smtClean="0">
              <a:solidFill>
                <a:schemeClr val="tx1"/>
              </a:solidFill>
              <a:latin typeface="+mn-lt"/>
              <a:ea typeface="+mn-ea"/>
              <a:cs typeface="+mn-cs"/>
            </a:endParaRPr>
          </a:p>
          <a:p>
            <a:pPr marL="228600" indent="-228600">
              <a:buFont typeface="+mj-lt"/>
              <a:buNone/>
            </a:pPr>
            <a:r>
              <a:rPr lang="en-US" sz="1200" kern="1200" baseline="0" dirty="0" smtClean="0">
                <a:solidFill>
                  <a:schemeClr val="tx1"/>
                </a:solidFill>
                <a:latin typeface="+mn-lt"/>
                <a:ea typeface="+mn-ea"/>
                <a:cs typeface="+mn-cs"/>
              </a:rPr>
              <a:t>Here, we will present a new curve skeleton extraction method for point cloud models.</a:t>
            </a:r>
            <a:endParaRPr lang="en-US" baseline="0" dirty="0" smtClean="0"/>
          </a:p>
          <a:p>
            <a:endParaRPr lang="zh-CN" altLang="en-US" dirty="0"/>
          </a:p>
        </p:txBody>
      </p:sp>
      <p:sp>
        <p:nvSpPr>
          <p:cNvPr id="4" name="灯片编号占位符 3"/>
          <p:cNvSpPr>
            <a:spLocks noGrp="1"/>
          </p:cNvSpPr>
          <p:nvPr>
            <p:ph type="sldNum" sz="quarter" idx="10"/>
          </p:nvPr>
        </p:nvSpPr>
        <p:spPr/>
        <p:txBody>
          <a:bodyPr/>
          <a:lstStyle/>
          <a:p>
            <a:pPr>
              <a:defRPr/>
            </a:pPr>
            <a:fld id="{076BE6FE-8B28-448A-A3AA-77566CCBE984}" type="slidenum">
              <a:rPr lang="zh-CN" altLang="en-US" smtClean="0"/>
              <a:pPr>
                <a:defRPr/>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en-US" altLang="zh-CN" sz="1200" kern="1200" baseline="0" dirty="0" smtClean="0">
                <a:solidFill>
                  <a:schemeClr val="tx1"/>
                </a:solidFill>
                <a:latin typeface="+mn-lt"/>
                <a:ea typeface="+mn-ea"/>
                <a:cs typeface="+mn-cs"/>
              </a:rPr>
              <a:t>Given a point cloud, how could we get its curve skeleton?</a:t>
            </a:r>
          </a:p>
          <a:p>
            <a:r>
              <a:rPr lang="en-US" altLang="zh-CN" sz="1200" kern="1200" baseline="0" dirty="0" smtClean="0">
                <a:solidFill>
                  <a:schemeClr val="tx1"/>
                </a:solidFill>
                <a:latin typeface="+mn-lt"/>
                <a:ea typeface="+mn-ea"/>
                <a:cs typeface="+mn-cs"/>
              </a:rPr>
              <a:t>Indeed, one may compute the curve skeleton of a point set by first performing a </a:t>
            </a:r>
            <a:r>
              <a:rPr lang="en-US" altLang="zh-CN" sz="1200" kern="1200" baseline="0" dirty="0" err="1" smtClean="0">
                <a:solidFill>
                  <a:schemeClr val="tx1"/>
                </a:solidFill>
                <a:latin typeface="+mn-lt"/>
                <a:ea typeface="+mn-ea"/>
                <a:cs typeface="+mn-cs"/>
              </a:rPr>
              <a:t>voxelization</a:t>
            </a:r>
            <a:r>
              <a:rPr lang="en-US" altLang="zh-CN" sz="1200" kern="1200" baseline="0" dirty="0" smtClean="0">
                <a:solidFill>
                  <a:schemeClr val="tx1"/>
                </a:solidFill>
                <a:latin typeface="+mn-lt"/>
                <a:ea typeface="+mn-ea"/>
                <a:cs typeface="+mn-cs"/>
              </a:rPr>
              <a:t> or surface reconstruction and then apply volumetric or mesh skeletonization.</a:t>
            </a:r>
          </a:p>
          <a:p>
            <a:endParaRPr lang="en-US" altLang="zh-CN" sz="1200" kern="1200" baseline="0" dirty="0" smtClean="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smtClean="0">
                <a:solidFill>
                  <a:schemeClr val="tx1"/>
                </a:solidFill>
                <a:latin typeface="+mn-lt"/>
                <a:ea typeface="+mn-ea"/>
                <a:cs typeface="+mn-cs"/>
              </a:rPr>
              <a:t>It is well known that volumetric methods share the common drawbacks of potential loss of details and numerical instability caused by inappropriate </a:t>
            </a:r>
            <a:r>
              <a:rPr lang="en-US" altLang="zh-CN" sz="1200" kern="1200" baseline="0" dirty="0" err="1" smtClean="0">
                <a:solidFill>
                  <a:schemeClr val="tx1"/>
                </a:solidFill>
                <a:latin typeface="+mn-lt"/>
                <a:ea typeface="+mn-ea"/>
                <a:cs typeface="+mn-cs"/>
              </a:rPr>
              <a:t>discretization</a:t>
            </a:r>
            <a:r>
              <a:rPr lang="en-US" altLang="zh-CN" sz="1200" kern="1200" baseline="0" dirty="0" smtClean="0">
                <a:solidFill>
                  <a:schemeClr val="tx1"/>
                </a:solidFill>
                <a:latin typeface="+mn-lt"/>
                <a:ea typeface="+mn-ea"/>
                <a:cs typeface="+mn-cs"/>
              </a:rPr>
              <a:t> resolution.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baseline="0" dirty="0" smtClean="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smtClean="0">
                <a:solidFill>
                  <a:schemeClr val="tx1"/>
                </a:solidFill>
                <a:latin typeface="+mn-lt"/>
                <a:ea typeface="+mn-ea"/>
                <a:cs typeface="+mn-cs"/>
              </a:rPr>
              <a:t>And point cloud data acquired from 3D scanner are often not well-sampled and with missing part for self-occlusion and other acquisition hindrances. When the PCD contains large amounts of missing data, automatic surface reconstruction schemes tend to produce incorrect surface topology, which in turn, cause the extracted skeletons to be erroneous.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So we propose an algorithm to construct a curve skeleton directly on point cloud data, without </a:t>
            </a:r>
            <a:r>
              <a:rPr lang="en-US" altLang="zh-CN" sz="1200" kern="1200" baseline="0" dirty="0" err="1" smtClean="0">
                <a:solidFill>
                  <a:schemeClr val="tx1"/>
                </a:solidFill>
                <a:latin typeface="+mn-lt"/>
                <a:ea typeface="+mn-ea"/>
                <a:cs typeface="+mn-cs"/>
              </a:rPr>
              <a:t>voxelization</a:t>
            </a:r>
            <a:r>
              <a:rPr lang="en-US" altLang="zh-CN" sz="1200" kern="1200" baseline="0" dirty="0" smtClean="0">
                <a:solidFill>
                  <a:schemeClr val="tx1"/>
                </a:solidFill>
                <a:latin typeface="+mn-lt"/>
                <a:ea typeface="+mn-ea"/>
                <a:cs typeface="+mn-cs"/>
              </a:rPr>
              <a:t>  the shape or explicit surface reconstruction.</a:t>
            </a:r>
          </a:p>
          <a:p>
            <a:endParaRPr lang="en-US" altLang="zh-CN" sz="1200"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pPr>
              <a:defRPr/>
            </a:pPr>
            <a:fld id="{076BE6FE-8B28-448A-A3AA-77566CCBE984}" type="slidenum">
              <a:rPr lang="zh-CN" altLang="en-US" smtClean="0"/>
              <a:pPr>
                <a:defRPr/>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pPr marL="228600" indent="-228600">
              <a:buAutoNum type="arabicPeriod"/>
            </a:pPr>
            <a:r>
              <a:rPr lang="en-US" altLang="zh-CN" sz="1200" kern="1200" baseline="0" dirty="0" smtClean="0">
                <a:solidFill>
                  <a:schemeClr val="tx1"/>
                </a:solidFill>
                <a:latin typeface="+mn-lt"/>
                <a:ea typeface="+mn-ea"/>
                <a:cs typeface="+mn-cs"/>
              </a:rPr>
              <a:t>We extract the skeleton directly overcoming the significant obstacle in solving problems like: shape matching, retrieval, segmentation, or animation directly on PCD, without a costly </a:t>
            </a:r>
            <a:r>
              <a:rPr lang="en-US" dirty="0" smtClean="0"/>
              <a:t>and maybe error-prone reconstruction phase.</a:t>
            </a:r>
            <a:endParaRPr lang="en-US" altLang="zh-CN" sz="1200" kern="1200" baseline="0" dirty="0" smtClean="0">
              <a:solidFill>
                <a:schemeClr val="tx1"/>
              </a:solidFill>
              <a:latin typeface="+mn-lt"/>
              <a:ea typeface="+mn-ea"/>
              <a:cs typeface="+mn-cs"/>
            </a:endParaRPr>
          </a:p>
          <a:p>
            <a:pPr marL="228600" indent="-228600">
              <a:buAutoNum type="arabicPeriod"/>
            </a:pPr>
            <a:r>
              <a:rPr lang="en-US" altLang="zh-CN" sz="1200" kern="1200" baseline="0" dirty="0" smtClean="0">
                <a:solidFill>
                  <a:schemeClr val="tx1"/>
                </a:solidFill>
                <a:latin typeface="+mn-lt"/>
                <a:ea typeface="+mn-ea"/>
                <a:cs typeface="+mn-cs"/>
              </a:rPr>
              <a:t>Our solution neither requires normal information or any strong shape prior on the input model.</a:t>
            </a:r>
            <a:endParaRPr lang="en-US" sz="1200" kern="1200" dirty="0" smtClean="0">
              <a:solidFill>
                <a:schemeClr val="tx1"/>
              </a:solidFill>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kern="1200" dirty="0" smtClean="0">
                <a:solidFill>
                  <a:schemeClr val="tx1"/>
                </a:solidFill>
                <a:latin typeface="+mn-lt"/>
                <a:ea typeface="+mn-ea"/>
                <a:cs typeface="+mn-cs"/>
              </a:rPr>
              <a:t>We</a:t>
            </a:r>
            <a:r>
              <a:rPr lang="en-US" sz="1200" kern="1200" baseline="0" dirty="0" smtClean="0">
                <a:solidFill>
                  <a:schemeClr val="tx1"/>
                </a:solidFill>
                <a:latin typeface="+mn-lt"/>
                <a:ea typeface="+mn-ea"/>
                <a:cs typeface="+mn-cs"/>
              </a:rPr>
              <a:t> illustrate how Laplacian based processing is applicable to point clouds, extending the work in Au et </a:t>
            </a:r>
            <a:r>
              <a:rPr lang="en-US" sz="1200" kern="1200" baseline="0" dirty="0" err="1" smtClean="0">
                <a:solidFill>
                  <a:schemeClr val="tx1"/>
                </a:solidFill>
                <a:latin typeface="+mn-lt"/>
                <a:ea typeface="+mn-ea"/>
                <a:cs typeface="+mn-cs"/>
              </a:rPr>
              <a:t>al’s</a:t>
            </a:r>
            <a:r>
              <a:rPr lang="en-US" sz="1200" kern="1200" baseline="0" dirty="0" smtClean="0">
                <a:solidFill>
                  <a:schemeClr val="tx1"/>
                </a:solidFill>
                <a:latin typeface="+mn-lt"/>
                <a:ea typeface="+mn-ea"/>
                <a:cs typeface="+mn-cs"/>
              </a:rPr>
              <a:t> </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kern="1200" dirty="0" smtClean="0">
                <a:solidFill>
                  <a:schemeClr val="tx1"/>
                </a:solidFill>
                <a:latin typeface="+mn-lt"/>
                <a:ea typeface="+mn-ea"/>
                <a:cs typeface="+mn-cs"/>
              </a:rPr>
              <a:t>Finally,</a:t>
            </a:r>
            <a:r>
              <a:rPr lang="en-US" sz="1200" kern="1200" baseline="0" dirty="0" smtClean="0">
                <a:solidFill>
                  <a:schemeClr val="tx1"/>
                </a:solidFill>
                <a:latin typeface="+mn-lt"/>
                <a:ea typeface="+mn-ea"/>
                <a:cs typeface="+mn-cs"/>
              </a:rPr>
              <a:t> we present a skeleton-assisted topology-preserving reconstruction algorithm (extending the finite element method of Sharf et al. [</a:t>
            </a:r>
            <a:r>
              <a:rPr lang="en-US" sz="1200" kern="1200" baseline="0" smtClean="0">
                <a:solidFill>
                  <a:schemeClr val="tx1"/>
                </a:solidFill>
                <a:latin typeface="+mn-lt"/>
                <a:ea typeface="+mn-ea"/>
                <a:cs typeface="+mn-cs"/>
              </a:rPr>
              <a:t>27])</a:t>
            </a:r>
            <a:endParaRPr lang="en-US" altLang="zh-CN" sz="1200" kern="1200" baseline="0" dirty="0" smtClean="0">
              <a:solidFill>
                <a:schemeClr val="tx1"/>
              </a:solidFill>
              <a:latin typeface="+mn-lt"/>
              <a:ea typeface="+mn-ea"/>
              <a:cs typeface="+mn-cs"/>
            </a:endParaRPr>
          </a:p>
          <a:p>
            <a:pPr marL="228600" indent="-228600">
              <a:buAutoNum type="arabicPeriod"/>
            </a:pPr>
            <a:endParaRPr lang="en-US" sz="1200" kern="1200" dirty="0" smtClean="0">
              <a:solidFill>
                <a:schemeClr val="tx1"/>
              </a:solidFill>
              <a:latin typeface="+mn-lt"/>
              <a:ea typeface="+mn-ea"/>
              <a:cs typeface="+mn-cs"/>
            </a:endParaRPr>
          </a:p>
          <a:p>
            <a:pPr marL="228600" indent="-228600">
              <a:buAutoNum type="arabicPeriod"/>
            </a:pPr>
            <a:endParaRPr lang="en-US"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076BE6FE-8B28-448A-A3AA-77566CCBE984}" type="slidenum">
              <a:rPr lang="zh-CN" altLang="en-US" smtClean="0"/>
              <a:pPr>
                <a:defRPr/>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Given a point cloud, we first contract it to a zero-volume point set.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Next, we build a skeleton graph by sub-sampling and the contracted cloud and computing a restricted connectivity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then contract edges of the skeleton graph iteratively to build a curve skeleton.</a:t>
            </a:r>
          </a:p>
        </p:txBody>
      </p:sp>
      <p:sp>
        <p:nvSpPr>
          <p:cNvPr id="4" name="灯片编号占位符 3"/>
          <p:cNvSpPr>
            <a:spLocks noGrp="1"/>
          </p:cNvSpPr>
          <p:nvPr>
            <p:ph type="sldNum" sz="quarter" idx="10"/>
          </p:nvPr>
        </p:nvSpPr>
        <p:spPr/>
        <p:txBody>
          <a:bodyPr/>
          <a:lstStyle/>
          <a:p>
            <a:pPr>
              <a:defRPr/>
            </a:pPr>
            <a:fld id="{076BE6FE-8B28-448A-A3AA-77566CCBE984}" type="slidenum">
              <a:rPr lang="zh-CN" altLang="en-US" smtClean="0"/>
              <a:pPr>
                <a:defRPr/>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mn-lt"/>
                <a:ea typeface="+mn-ea"/>
                <a:cs typeface="+mn-cs"/>
              </a:rPr>
              <a:t>The energy minimization is similar to </a:t>
            </a:r>
            <a:r>
              <a:rPr lang="en-US" altLang="zh-CN" sz="1200" kern="1200" baseline="0" dirty="0" err="1" smtClean="0">
                <a:solidFill>
                  <a:schemeClr val="tx1"/>
                </a:solidFill>
                <a:latin typeface="+mn-lt"/>
                <a:ea typeface="+mn-ea"/>
                <a:cs typeface="+mn-cs"/>
              </a:rPr>
              <a:t>Au’s</a:t>
            </a:r>
            <a:r>
              <a:rPr lang="en-US" altLang="zh-CN" sz="1200" kern="1200" baseline="0" dirty="0" smtClean="0">
                <a:solidFill>
                  <a:schemeClr val="tx1"/>
                </a:solidFill>
                <a:latin typeface="+mn-lt"/>
                <a:ea typeface="+mn-ea"/>
                <a:cs typeface="+mn-cs"/>
              </a:rPr>
              <a:t> approach, an iterative quadratic energy minimization:</a:t>
            </a:r>
          </a:p>
          <a:p>
            <a:pPr marL="685800" lvl="1" indent="-228600">
              <a:buFont typeface="+mj-lt"/>
              <a:buAutoNum type="arabicPeriod"/>
            </a:pPr>
            <a:r>
              <a:rPr lang="en-US" altLang="zh-CN" sz="1200" kern="1200" baseline="0" dirty="0" smtClean="0">
                <a:solidFill>
                  <a:schemeClr val="tx1"/>
                </a:solidFill>
                <a:latin typeface="+mn-lt"/>
                <a:ea typeface="+mn-ea"/>
                <a:cs typeface="+mn-cs"/>
              </a:rPr>
              <a:t>The Laplacian contraction term removes geometry details along the normal directions.</a:t>
            </a:r>
          </a:p>
          <a:p>
            <a:pPr marL="685800" lvl="1" indent="-228600">
              <a:buFont typeface="+mj-lt"/>
              <a:buAutoNum type="arabicPeriod"/>
            </a:pPr>
            <a:r>
              <a:rPr lang="en-US" altLang="zh-CN" sz="1200" kern="1200" baseline="0" dirty="0" smtClean="0">
                <a:solidFill>
                  <a:schemeClr val="tx1"/>
                </a:solidFill>
                <a:latin typeface="+mn-lt"/>
                <a:ea typeface="+mn-ea"/>
                <a:cs typeface="+mn-cs"/>
              </a:rPr>
              <a:t>An attraction term preserves the geometry of the shape by anchoring points</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The challenge of this geometry contraction is the tuning of Laplacian constraint weights WL and the Position constraint weights WH </a:t>
            </a:r>
          </a:p>
          <a:p>
            <a:r>
              <a:rPr lang="en-US" altLang="zh-CN" sz="1200" kern="1200" baseline="0" dirty="0" smtClean="0">
                <a:solidFill>
                  <a:schemeClr val="tx1"/>
                </a:solidFill>
                <a:latin typeface="+mn-lt"/>
                <a:ea typeface="+mn-ea"/>
                <a:cs typeface="+mn-cs"/>
              </a:rPr>
              <a:t>Correct tuning will result in a contraction which well approximates the original geometry of the shape.</a:t>
            </a:r>
          </a:p>
          <a:p>
            <a:endParaRPr lang="en-US" sz="1200" kern="1200" baseline="0" dirty="0" smtClean="0">
              <a:solidFill>
                <a:schemeClr val="tx1"/>
              </a:solidFill>
              <a:latin typeface="+mn-lt"/>
              <a:ea typeface="+mn-ea"/>
              <a:cs typeface="+mn-cs"/>
            </a:endParaRPr>
          </a:p>
          <a:p>
            <a:endParaRPr lang="en-US" baseline="0" dirty="0" smtClean="0"/>
          </a:p>
          <a:p>
            <a:endParaRPr lang="zh-CN" altLang="en-US" dirty="0"/>
          </a:p>
        </p:txBody>
      </p:sp>
      <p:sp>
        <p:nvSpPr>
          <p:cNvPr id="4" name="灯片编号占位符 3"/>
          <p:cNvSpPr>
            <a:spLocks noGrp="1"/>
          </p:cNvSpPr>
          <p:nvPr>
            <p:ph type="sldNum" sz="quarter" idx="10"/>
          </p:nvPr>
        </p:nvSpPr>
        <p:spPr/>
        <p:txBody>
          <a:bodyPr/>
          <a:lstStyle/>
          <a:p>
            <a:pPr>
              <a:defRPr/>
            </a:pPr>
            <a:fld id="{076BE6FE-8B28-448A-A3AA-77566CCBE984}" type="slidenum">
              <a:rPr lang="zh-CN" altLang="en-US" smtClean="0"/>
              <a:pPr>
                <a:defRPr/>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en-US" altLang="zh-CN" sz="1200" kern="1200" baseline="0" dirty="0" smtClean="0">
                <a:solidFill>
                  <a:schemeClr val="tx1"/>
                </a:solidFill>
                <a:latin typeface="+mn-lt"/>
                <a:ea typeface="+mn-ea"/>
                <a:cs typeface="+mn-cs"/>
              </a:rPr>
              <a:t>The most of important is to find proper </a:t>
            </a:r>
            <a:r>
              <a:rPr lang="en-US" altLang="zh-CN" sz="1200" kern="1200" baseline="0" dirty="0" err="1" smtClean="0">
                <a:solidFill>
                  <a:schemeClr val="tx1"/>
                </a:solidFill>
                <a:latin typeface="+mn-lt"/>
                <a:ea typeface="+mn-ea"/>
                <a:cs typeface="+mn-cs"/>
              </a:rPr>
              <a:t>Laplacian</a:t>
            </a:r>
            <a:r>
              <a:rPr lang="en-US" altLang="zh-CN" sz="1200" kern="1200" baseline="0" dirty="0" smtClean="0">
                <a:solidFill>
                  <a:schemeClr val="tx1"/>
                </a:solidFill>
                <a:latin typeface="+mn-lt"/>
                <a:ea typeface="+mn-ea"/>
                <a:cs typeface="+mn-cs"/>
              </a:rPr>
              <a:t> for the contraction purpose on PCD.</a:t>
            </a:r>
          </a:p>
          <a:p>
            <a:r>
              <a:rPr lang="en-US" altLang="zh-CN" sz="1200" kern="1200" baseline="0" dirty="0" smtClean="0">
                <a:solidFill>
                  <a:schemeClr val="tx1"/>
                </a:solidFill>
                <a:latin typeface="+mn-lt"/>
                <a:ea typeface="+mn-ea"/>
                <a:cs typeface="+mn-cs"/>
              </a:rPr>
              <a:t>The two recently proposed Laplacian for PCD are not proper for the job. </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They are similar, as both need to compute a planar Delaunay triangulation of the set of points within a distance R and then use the triangulation to define a weighting scheme. Since no automatic scheme for the choice of the scale parameter R is available, applying such techniques directly would be difficult, especially as we need to re-compute the </a:t>
            </a:r>
            <a:r>
              <a:rPr lang="en-US" altLang="zh-CN" sz="1200" kern="1200" baseline="0" dirty="0" err="1" smtClean="0">
                <a:solidFill>
                  <a:schemeClr val="tx1"/>
                </a:solidFill>
                <a:latin typeface="+mn-lt"/>
                <a:ea typeface="+mn-ea"/>
                <a:cs typeface="+mn-cs"/>
              </a:rPr>
              <a:t>Laplacian</a:t>
            </a:r>
            <a:r>
              <a:rPr lang="en-US" altLang="zh-CN" sz="1200" kern="1200" baseline="0" dirty="0" smtClean="0">
                <a:solidFill>
                  <a:schemeClr val="tx1"/>
                </a:solidFill>
                <a:latin typeface="+mn-lt"/>
                <a:ea typeface="+mn-ea"/>
                <a:cs typeface="+mn-cs"/>
              </a:rPr>
              <a:t> at every iteration.</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We need to do the local triangulation only once and keep the 1-ring structure along the contraction iterations. Since after several contractions, lost of points crowded almost together make the estimation of local tangent plane and triangulation numerically unstable.</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To mitigate these problems, we take a similar approach to Floater’s </a:t>
            </a:r>
            <a:r>
              <a:rPr lang="en-US" altLang="zh-CN" sz="1200" kern="1200" baseline="0" dirty="0" err="1" smtClean="0">
                <a:solidFill>
                  <a:schemeClr val="tx1"/>
                </a:solidFill>
                <a:latin typeface="+mn-lt"/>
                <a:ea typeface="+mn-ea"/>
                <a:cs typeface="+mn-cs"/>
              </a:rPr>
              <a:t>meshless</a:t>
            </a:r>
            <a:r>
              <a:rPr lang="en-US" altLang="zh-CN" sz="1200" kern="1200" baseline="0" dirty="0" smtClean="0">
                <a:solidFill>
                  <a:schemeClr val="tx1"/>
                </a:solidFill>
                <a:latin typeface="+mn-lt"/>
                <a:ea typeface="+mn-ea"/>
                <a:cs typeface="+mn-cs"/>
              </a:rPr>
              <a:t> </a:t>
            </a:r>
            <a:r>
              <a:rPr lang="en-US" altLang="zh-CN" sz="1200" kern="1200" baseline="0" dirty="0" err="1" smtClean="0">
                <a:solidFill>
                  <a:schemeClr val="tx1"/>
                </a:solidFill>
                <a:latin typeface="+mn-lt"/>
                <a:ea typeface="+mn-ea"/>
                <a:cs typeface="+mn-cs"/>
              </a:rPr>
              <a:t>parameterizaiton</a:t>
            </a:r>
            <a:r>
              <a:rPr lang="en-US" altLang="zh-CN" sz="1200" kern="1200" baseline="0" dirty="0" smtClean="0">
                <a:solidFill>
                  <a:schemeClr val="tx1"/>
                </a:solidFill>
                <a:latin typeface="+mn-lt"/>
                <a:ea typeface="+mn-ea"/>
                <a:cs typeface="+mn-cs"/>
              </a:rPr>
              <a:t>.</a:t>
            </a:r>
          </a:p>
          <a:p>
            <a:r>
              <a:rPr lang="en-US" altLang="zh-CN" sz="1200" kern="1200" baseline="0" dirty="0" smtClean="0">
                <a:solidFill>
                  <a:schemeClr val="tx1"/>
                </a:solidFill>
                <a:latin typeface="+mn-lt"/>
                <a:ea typeface="+mn-ea"/>
                <a:cs typeface="+mn-cs"/>
              </a:rPr>
              <a:t>Use K nearest neighbor of a point P to estimate a tangent plane. Construct </a:t>
            </a:r>
            <a:r>
              <a:rPr lang="en-US" altLang="zh-CN" sz="1200" kern="1200" baseline="0" dirty="0" err="1" smtClean="0">
                <a:solidFill>
                  <a:schemeClr val="tx1"/>
                </a:solidFill>
                <a:latin typeface="+mn-lt"/>
                <a:ea typeface="+mn-ea"/>
                <a:cs typeface="+mn-cs"/>
              </a:rPr>
              <a:t>Laplacian</a:t>
            </a:r>
            <a:r>
              <a:rPr lang="en-US" altLang="zh-CN" sz="1200" kern="1200" baseline="0" dirty="0" smtClean="0">
                <a:solidFill>
                  <a:schemeClr val="tx1"/>
                </a:solidFill>
                <a:latin typeface="+mn-lt"/>
                <a:ea typeface="+mn-ea"/>
                <a:cs typeface="+mn-cs"/>
              </a:rPr>
              <a:t> via 1-ring of the Delaunay triangulation. Now we can use the famous cotangent weights Laplacian to contraction the PCD.</a:t>
            </a:r>
          </a:p>
          <a:p>
            <a:endParaRPr lang="en-US" altLang="zh-CN" sz="1200"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pPr>
              <a:defRPr/>
            </a:pPr>
            <a:fld id="{076BE6FE-8B28-448A-A3AA-77566CCBE984}" type="slidenum">
              <a:rPr lang="zh-CN" altLang="en-US" smtClean="0"/>
              <a:pPr>
                <a:defRPr/>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73157"/>
            <a:ext cx="7772400" cy="1470025"/>
          </a:xfrm>
        </p:spPr>
        <p:txBody>
          <a:bodyPr anchor="b"/>
          <a:lstStyle>
            <a:lvl1pPr algn="l">
              <a:defRPr sz="4800"/>
            </a:lvl1pPr>
          </a:lstStyle>
          <a:p>
            <a:r>
              <a:rPr lang="zh-CN" altLang="en-US" dirty="0" smtClean="0"/>
              <a:t>单击此处编辑母版标题样式</a:t>
            </a:r>
            <a:endParaRPr lang="en-US" dirty="0"/>
          </a:p>
        </p:txBody>
      </p:sp>
      <p:sp>
        <p:nvSpPr>
          <p:cNvPr id="3" name="副标题 2"/>
          <p:cNvSpPr>
            <a:spLocks noGrp="1"/>
          </p:cNvSpPr>
          <p:nvPr>
            <p:ph type="subTitle" idx="1"/>
          </p:nvPr>
        </p:nvSpPr>
        <p:spPr>
          <a:xfrm>
            <a:off x="687716" y="2643182"/>
            <a:ext cx="6670366"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日期占位符 3"/>
          <p:cNvSpPr>
            <a:spLocks noGrp="1"/>
          </p:cNvSpPr>
          <p:nvPr>
            <p:ph type="dt" sz="half" idx="10"/>
          </p:nvPr>
        </p:nvSpPr>
        <p:spPr/>
        <p:txBody>
          <a:bodyPr/>
          <a:lstStyle>
            <a:lvl1pPr>
              <a:defRPr/>
            </a:lvl1pPr>
          </a:lstStyle>
          <a:p>
            <a:pPr>
              <a:defRPr/>
            </a:pPr>
            <a:fld id="{54163B74-871C-4152-AA70-2FFFA0F556C2}" type="datetime1">
              <a:rPr lang="zh-CN" altLang="en-US" smtClean="0"/>
              <a:pPr>
                <a:defRPr/>
              </a:pPr>
              <a:t>2010-6-7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2D82965-31E3-43AB-BC3D-9E968B6AB48F}" type="slidenum">
              <a:rPr lang="zh-CN" altLang="en-US"/>
              <a:pPr>
                <a:defRPr/>
              </a:pPr>
              <a:t>‹#›</a:t>
            </a:fld>
            <a:endParaRPr lang="zh-CN" altLang="en-US"/>
          </a:p>
        </p:txBody>
      </p:sp>
      <p:pic>
        <p:nvPicPr>
          <p:cNvPr id="1026" name="Picture 2" descr="C:\Documents and Settings\Administrator\桌面\1.jpg"/>
          <p:cNvPicPr>
            <a:picLocks noChangeAspect="1" noChangeArrowheads="1"/>
          </p:cNvPicPr>
          <p:nvPr userDrawn="1"/>
        </p:nvPicPr>
        <p:blipFill>
          <a:blip r:embed="rId2"/>
          <a:srcRect/>
          <a:stretch>
            <a:fillRect/>
          </a:stretch>
        </p:blipFill>
        <p:spPr bwMode="auto">
          <a:xfrm>
            <a:off x="0" y="0"/>
            <a:ext cx="1800225" cy="628650"/>
          </a:xfrm>
          <a:prstGeom prst="rect">
            <a:avLst/>
          </a:prstGeom>
          <a:noFill/>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a:defRPr/>
            </a:lvl1pPr>
          </a:lstStyle>
          <a:p>
            <a:pPr>
              <a:defRPr/>
            </a:pPr>
            <a:fld id="{47379443-C487-4F11-9957-284D7E618A50}" type="datetime1">
              <a:rPr lang="zh-CN" altLang="en-US" smtClean="0"/>
              <a:pPr>
                <a:defRPr/>
              </a:pPr>
              <a:t>2010-6-7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A4F21A7-7155-4A7B-9E86-E967EC58F91B}"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43768" y="274639"/>
            <a:ext cx="1543032" cy="58515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9"/>
            <a:ext cx="661513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a:defRPr/>
            </a:lvl1pPr>
          </a:lstStyle>
          <a:p>
            <a:pPr>
              <a:defRPr/>
            </a:pPr>
            <a:fld id="{22E28958-1D2B-4131-8BC1-9ECC1E98E1BC}" type="datetime1">
              <a:rPr lang="zh-CN" altLang="en-US" smtClean="0"/>
              <a:pPr>
                <a:defRPr/>
              </a:pPr>
              <a:t>2010-6-7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ADC92AE-B2CD-44C9-A738-A616C7D654AA}"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a:lvl1pPr>
          </a:lstStyle>
          <a:p>
            <a:r>
              <a:rPr lang="zh-CN" altLang="en-US" dirty="0" smtClean="0"/>
              <a:t>单击此处编辑母版标题样式</a:t>
            </a:r>
            <a:endParaRPr 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日期占位符 3"/>
          <p:cNvSpPr>
            <a:spLocks noGrp="1"/>
          </p:cNvSpPr>
          <p:nvPr>
            <p:ph type="dt" sz="half" idx="10"/>
          </p:nvPr>
        </p:nvSpPr>
        <p:spPr/>
        <p:txBody>
          <a:bodyPr/>
          <a:lstStyle>
            <a:lvl1pPr>
              <a:defRPr/>
            </a:lvl1pPr>
          </a:lstStyle>
          <a:p>
            <a:pPr>
              <a:defRPr/>
            </a:pPr>
            <a:fld id="{648B4BE2-FCB6-439F-BA2C-BCCE0DC712EE}" type="datetime1">
              <a:rPr lang="zh-CN" altLang="en-US" smtClean="0"/>
              <a:pPr>
                <a:defRPr/>
              </a:pPr>
              <a:t>2010-6-7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BEEA6DE-2F47-4A6B-AE22-2F1052A0CAE7}"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2924181"/>
            <a:ext cx="7772400" cy="1362075"/>
          </a:xfrm>
        </p:spPr>
        <p:txBody>
          <a:bodyPr anchor="t"/>
          <a:lstStyle>
            <a:lvl1pPr algn="l">
              <a:defRPr sz="4400" b="0"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685800" y="1428747"/>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a:defRPr/>
            </a:lvl1pPr>
          </a:lstStyle>
          <a:p>
            <a:pPr>
              <a:defRPr/>
            </a:pPr>
            <a:fld id="{2A6DAA39-A764-4666-BE48-568E7E5B3F1C}" type="datetime1">
              <a:rPr lang="zh-CN" altLang="en-US" smtClean="0"/>
              <a:pPr>
                <a:defRPr/>
              </a:pPr>
              <a:t>2010-6-7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20B57ED-F5AD-40D4-978C-B187AAE8C92A}" type="slidenum">
              <a:rPr lang="zh-CN" altLang="en-US"/>
              <a:pPr>
                <a:defRPr/>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lstStyle>
          <a:p>
            <a:pPr>
              <a:defRPr/>
            </a:pPr>
            <a:fld id="{2B0D507A-38A9-4401-B593-4AFB477E3940}" type="datetime1">
              <a:rPr lang="zh-CN" altLang="en-US" smtClean="0"/>
              <a:pPr>
                <a:defRPr/>
              </a:pPr>
              <a:t>2010-6-7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8D085B1-5176-42E9-B4DC-D9FCAA0AD408}"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3"/>
          <p:cNvSpPr>
            <a:spLocks noGrp="1"/>
          </p:cNvSpPr>
          <p:nvPr>
            <p:ph type="dt" sz="half" idx="10"/>
          </p:nvPr>
        </p:nvSpPr>
        <p:spPr/>
        <p:txBody>
          <a:bodyPr/>
          <a:lstStyle>
            <a:lvl1pPr>
              <a:defRPr/>
            </a:lvl1pPr>
          </a:lstStyle>
          <a:p>
            <a:pPr>
              <a:defRPr/>
            </a:pPr>
            <a:fld id="{FF9AA460-5CCB-4BF0-864F-BEFD51B6CB28}" type="datetime1">
              <a:rPr lang="zh-CN" altLang="en-US" smtClean="0"/>
              <a:pPr>
                <a:defRPr/>
              </a:pPr>
              <a:t>2010-6-7</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100F688F-1A62-472C-8B9E-63B9FE40658F}"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3"/>
          <p:cNvSpPr>
            <a:spLocks noGrp="1"/>
          </p:cNvSpPr>
          <p:nvPr>
            <p:ph type="dt" sz="half" idx="10"/>
          </p:nvPr>
        </p:nvSpPr>
        <p:spPr/>
        <p:txBody>
          <a:bodyPr/>
          <a:lstStyle>
            <a:lvl1pPr>
              <a:defRPr/>
            </a:lvl1pPr>
          </a:lstStyle>
          <a:p>
            <a:pPr>
              <a:defRPr/>
            </a:pPr>
            <a:fld id="{55BC5F0A-CBFC-4139-81F1-D7028D5DBC92}" type="datetime1">
              <a:rPr lang="zh-CN" altLang="en-US" smtClean="0"/>
              <a:pPr>
                <a:defRPr/>
              </a:pPr>
              <a:t>2010-6-7</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4E30B140-69F5-414C-B0FE-654E302CC858}"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B3CA813F-8FA9-4A5E-AA59-293AD95D744C}" type="datetime1">
              <a:rPr lang="zh-CN" altLang="en-US" smtClean="0"/>
              <a:pPr>
                <a:defRPr/>
              </a:pPr>
              <a:t>2010-6-7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E9A305E-7730-4D11-8B13-637CD602D8B8}"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460382" y="1071546"/>
            <a:ext cx="5111750" cy="50497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5679083" y="1071546"/>
            <a:ext cx="3008313" cy="34290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2" name="标题 1"/>
          <p:cNvSpPr>
            <a:spLocks noGrp="1"/>
          </p:cNvSpPr>
          <p:nvPr>
            <p:ph type="title"/>
          </p:nvPr>
        </p:nvSpPr>
        <p:spPr>
          <a:xfrm>
            <a:off x="457205" y="285728"/>
            <a:ext cx="8230993" cy="696626"/>
          </a:xfrm>
        </p:spPr>
        <p:txBody>
          <a:bodyPr/>
          <a:lstStyle>
            <a:lvl1pPr algn="ctr">
              <a:defRPr sz="3600" b="0"/>
            </a:lvl1pPr>
          </a:lstStyle>
          <a:p>
            <a:r>
              <a:rPr lang="zh-CN" altLang="en-US" smtClean="0"/>
              <a:t>单击此处编辑母版标题样式</a:t>
            </a:r>
            <a:endParaRPr lang="en-US"/>
          </a:p>
        </p:txBody>
      </p:sp>
      <p:sp>
        <p:nvSpPr>
          <p:cNvPr id="5" name="日期占位符 3"/>
          <p:cNvSpPr>
            <a:spLocks noGrp="1"/>
          </p:cNvSpPr>
          <p:nvPr>
            <p:ph type="dt" sz="half" idx="10"/>
          </p:nvPr>
        </p:nvSpPr>
        <p:spPr/>
        <p:txBody>
          <a:bodyPr/>
          <a:lstStyle>
            <a:lvl1pPr>
              <a:defRPr/>
            </a:lvl1pPr>
          </a:lstStyle>
          <a:p>
            <a:pPr>
              <a:defRPr/>
            </a:pPr>
            <a:fld id="{A1FDF433-5788-44D1-976C-647D39525B80}" type="datetime1">
              <a:rPr lang="zh-CN" altLang="en-US" smtClean="0"/>
              <a:pPr>
                <a:defRPr/>
              </a:pPr>
              <a:t>2010-6-7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7E262AF-BE76-4B3D-9D4F-6A764265743E}"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001024" y="642918"/>
            <a:ext cx="785818" cy="4572032"/>
          </a:xfrm>
        </p:spPr>
        <p:txBody>
          <a:bodyPr vert="eaVert"/>
          <a:lstStyle>
            <a:lvl1pPr algn="l">
              <a:defRPr sz="2400" b="0"/>
            </a:lvl1pPr>
          </a:lstStyle>
          <a:p>
            <a:r>
              <a:rPr lang="zh-CN" altLang="en-US" smtClean="0"/>
              <a:t>单击此处编辑母版标题样式</a:t>
            </a:r>
            <a:endParaRPr lang="en-US"/>
          </a:p>
        </p:txBody>
      </p:sp>
      <p:sp>
        <p:nvSpPr>
          <p:cNvPr id="3" name="图片占位符 2"/>
          <p:cNvSpPr>
            <a:spLocks noGrp="1"/>
          </p:cNvSpPr>
          <p:nvPr>
            <p:ph type="pic" idx="1"/>
          </p:nvPr>
        </p:nvSpPr>
        <p:spPr>
          <a:xfrm>
            <a:off x="442922" y="541340"/>
            <a:ext cx="6415094" cy="5459428"/>
          </a:xfrm>
          <a:prstGeom prst="roundRect">
            <a:avLst>
              <a:gd name="adj" fmla="val 4800"/>
            </a:avLst>
          </a:prstGeom>
          <a:solidFill>
            <a:schemeClr val="accent1">
              <a:tint val="20000"/>
            </a:schemeClr>
          </a:solidFill>
          <a:ln w="38100">
            <a:gradFill flip="none" rotWithShape="1">
              <a:gsLst>
                <a:gs pos="0">
                  <a:schemeClr val="accent1">
                    <a:alpha val="50000"/>
                  </a:schemeClr>
                </a:gs>
                <a:gs pos="100000">
                  <a:schemeClr val="accent1">
                    <a:tint val="20000"/>
                  </a:schemeClr>
                </a:gs>
              </a:gsLst>
              <a:lin ang="16200000" scaled="1"/>
              <a:tileRect/>
            </a:gradFill>
          </a:ln>
          <a:effectLst>
            <a:outerShdw blurRad="76200" dist="38100" dir="5400000" sx="100500" sy="100500" algn="tl" rotWithShape="0">
              <a:srgbClr val="000000">
                <a:alpha val="50000"/>
              </a:srgb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a:p>
        </p:txBody>
      </p:sp>
      <p:sp>
        <p:nvSpPr>
          <p:cNvPr id="4" name="文本占位符 3"/>
          <p:cNvSpPr>
            <a:spLocks noGrp="1"/>
          </p:cNvSpPr>
          <p:nvPr>
            <p:ph type="body" sz="half" idx="2"/>
          </p:nvPr>
        </p:nvSpPr>
        <p:spPr>
          <a:xfrm>
            <a:off x="7072330" y="1000108"/>
            <a:ext cx="914368" cy="4214842"/>
          </a:xfrm>
        </p:spPr>
        <p:txBody>
          <a:bodyPr vert="eaVert" anchor="ctr"/>
          <a:lstStyle>
            <a:lvl1pPr marL="0" indent="0" algn="ctr">
              <a:buNone/>
              <a:defRPr sz="1400"/>
            </a:lvl1pPr>
            <a:lvl2pPr marL="457200" indent="0" algn="ctr">
              <a:buNone/>
              <a:defRPr sz="1200"/>
            </a:lvl2pPr>
            <a:lvl3pPr marL="914400" indent="0" algn="ctr">
              <a:buNone/>
              <a:defRPr sz="1000"/>
            </a:lvl3pPr>
            <a:lvl4pPr marL="1371600" indent="0" algn="ctr">
              <a:buNone/>
              <a:defRPr sz="900"/>
            </a:lvl4pPr>
            <a:lvl5pPr marL="1828800" indent="0" algn="ct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lstStyle>
          <a:p>
            <a:pPr>
              <a:defRPr/>
            </a:pPr>
            <a:fld id="{207FD8F7-01CF-4B89-A746-06E2E9AD679E}" type="datetime1">
              <a:rPr lang="zh-CN" altLang="en-US" smtClean="0"/>
              <a:pPr>
                <a:defRPr/>
              </a:pPr>
              <a:t>2010-6-7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C221653-27DA-4EDE-BC3C-3802D8BD8FAB}"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5.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图片 7"/>
          <p:cNvPicPr>
            <a:picLocks noChangeAspect="1"/>
          </p:cNvPicPr>
          <p:nvPr/>
        </p:nvPicPr>
        <p:blipFill>
          <a:blip r:embed="rId13">
            <a:duotone>
              <a:schemeClr val="accent6">
                <a:shade val="45000"/>
                <a:satMod val="135000"/>
              </a:schemeClr>
              <a:prstClr val="white"/>
            </a:duotone>
          </a:blip>
          <a:srcRect/>
          <a:stretch>
            <a:fillRect/>
          </a:stretch>
        </p:blipFill>
        <p:spPr bwMode="auto">
          <a:xfrm>
            <a:off x="6667500" y="4914900"/>
            <a:ext cx="2476500" cy="1943100"/>
          </a:xfrm>
          <a:prstGeom prst="rect">
            <a:avLst/>
          </a:prstGeom>
          <a:noFill/>
          <a:ln w="9525">
            <a:noFill/>
            <a:miter lim="800000"/>
            <a:headEnd/>
            <a:tailEnd/>
          </a:ln>
        </p:spPr>
      </p:pic>
      <p:pic>
        <p:nvPicPr>
          <p:cNvPr id="5129" name="图片 8"/>
          <p:cNvPicPr>
            <a:picLocks noChangeAspect="1"/>
          </p:cNvPicPr>
          <p:nvPr/>
        </p:nvPicPr>
        <p:blipFill>
          <a:blip r:embed="rId14">
            <a:duotone>
              <a:schemeClr val="accent6">
                <a:shade val="45000"/>
                <a:satMod val="135000"/>
              </a:schemeClr>
              <a:prstClr val="white"/>
            </a:duotone>
          </a:blip>
          <a:srcRect/>
          <a:stretch>
            <a:fillRect/>
          </a:stretch>
        </p:blipFill>
        <p:spPr bwMode="auto">
          <a:xfrm>
            <a:off x="0" y="6419850"/>
            <a:ext cx="9144000" cy="438150"/>
          </a:xfrm>
          <a:prstGeom prst="rect">
            <a:avLst/>
          </a:prstGeom>
          <a:noFill/>
          <a:ln w="9525">
            <a:noFill/>
            <a:miter lim="800000"/>
            <a:headEnd/>
            <a:tailEnd/>
          </a:ln>
        </p:spPr>
      </p:pic>
      <p:sp>
        <p:nvSpPr>
          <p:cNvPr id="5130" name="标题占位符 1"/>
          <p:cNvSpPr>
            <a:spLocks noGrp="1"/>
          </p:cNvSpPr>
          <p:nvPr>
            <p:ph type="title"/>
          </p:nvPr>
        </p:nvSpPr>
        <p:spPr bwMode="auto">
          <a:xfrm>
            <a:off x="457200" y="274638"/>
            <a:ext cx="8229600" cy="79690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endParaRPr lang="en-US" dirty="0" smtClean="0"/>
          </a:p>
        </p:txBody>
      </p:sp>
      <p:sp>
        <p:nvSpPr>
          <p:cNvPr id="513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smtClean="0"/>
          </a:p>
        </p:txBody>
      </p:sp>
      <p:sp>
        <p:nvSpPr>
          <p:cNvPr id="4" name="日期占位符 3"/>
          <p:cNvSpPr>
            <a:spLocks noGrp="1"/>
          </p:cNvSpPr>
          <p:nvPr>
            <p:ph type="dt" sz="half" idx="2"/>
          </p:nvPr>
        </p:nvSpPr>
        <p:spPr>
          <a:xfrm>
            <a:off x="457200" y="6356350"/>
            <a:ext cx="2133600" cy="365125"/>
          </a:xfrm>
          <a:prstGeom prst="rect">
            <a:avLst/>
          </a:prstGeom>
        </p:spPr>
        <p:txBody>
          <a:bodyPr vert="horz" rtlCol="0" anchor="ctr"/>
          <a:lstStyle>
            <a:lvl1pPr algn="l" eaLnBrk="1" fontAlgn="auto" latinLnBrk="0" hangingPunct="1">
              <a:spcBef>
                <a:spcPts val="0"/>
              </a:spcBef>
              <a:spcAft>
                <a:spcPts val="0"/>
              </a:spcAft>
              <a:defRPr kumimoji="0" sz="1200">
                <a:solidFill>
                  <a:schemeClr val="tx1">
                    <a:tint val="75000"/>
                  </a:schemeClr>
                </a:solidFill>
                <a:latin typeface="+mn-lt"/>
                <a:ea typeface="+mn-ea"/>
              </a:defRPr>
            </a:lvl1pPr>
          </a:lstStyle>
          <a:p>
            <a:pPr>
              <a:defRPr/>
            </a:pPr>
            <a:fld id="{51B5DF49-3A8E-4B13-BA4F-0D683FA2317C}" type="datetime1">
              <a:rPr lang="zh-CN" altLang="en-US" smtClean="0"/>
              <a:pPr>
                <a:defRPr/>
              </a:pPr>
              <a:t>2010-6-7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rtlCol="0" anchor="ctr"/>
          <a:lstStyle>
            <a:lvl1pPr algn="ctr" eaLnBrk="1" fontAlgn="auto" latinLnBrk="0" hangingPunct="1">
              <a:spcBef>
                <a:spcPts val="0"/>
              </a:spcBef>
              <a:spcAft>
                <a:spcPts val="0"/>
              </a:spcAft>
              <a:defRPr kumimoji="0" sz="1200">
                <a:solidFill>
                  <a:schemeClr val="tx1">
                    <a:tint val="75000"/>
                  </a:schemeClr>
                </a:solidFill>
                <a:latin typeface="+mn-lt"/>
                <a:ea typeface="+mn-ea"/>
              </a:defRPr>
            </a:lvl1pPr>
          </a:lstStyle>
          <a:p>
            <a:pPr>
              <a:defRPr/>
            </a:pPr>
            <a:endParaRPr lang="zh-CN" altLang="en-US" dirty="0"/>
          </a:p>
        </p:txBody>
      </p:sp>
      <p:sp>
        <p:nvSpPr>
          <p:cNvPr id="6" name="灯片编号占位符 5"/>
          <p:cNvSpPr>
            <a:spLocks noGrp="1"/>
          </p:cNvSpPr>
          <p:nvPr>
            <p:ph type="sldNum" sz="quarter" idx="4"/>
          </p:nvPr>
        </p:nvSpPr>
        <p:spPr>
          <a:xfrm>
            <a:off x="7010400" y="0"/>
            <a:ext cx="2133600" cy="365125"/>
          </a:xfrm>
          <a:prstGeom prst="rect">
            <a:avLst/>
          </a:prstGeom>
        </p:spPr>
        <p:txBody>
          <a:bodyPr vert="horz" rtlCol="0" anchor="ctr"/>
          <a:lstStyle>
            <a:lvl1pPr algn="r" eaLnBrk="1" fontAlgn="auto" latinLnBrk="0" hangingPunct="1">
              <a:spcBef>
                <a:spcPts val="0"/>
              </a:spcBef>
              <a:spcAft>
                <a:spcPts val="0"/>
              </a:spcAft>
              <a:defRPr kumimoji="0" sz="1200" b="1">
                <a:solidFill>
                  <a:srgbClr val="7030A0"/>
                </a:solidFill>
                <a:latin typeface="+mn-lt"/>
                <a:ea typeface="+mn-ea"/>
              </a:defRPr>
            </a:lvl1pPr>
          </a:lstStyle>
          <a:p>
            <a:pPr>
              <a:defRPr/>
            </a:pPr>
            <a:fld id="{E6D66C6B-6CB4-41AB-ACE7-8B130FC2E834}" type="slidenum">
              <a:rPr lang="zh-CN" altLang="en-US" smtClean="0"/>
              <a:pPr>
                <a:defRPr/>
              </a:pPr>
              <a:t>‹#›</a:t>
            </a:fld>
            <a:endParaRPr lang="zh-CN" altLang="en-US" dirty="0"/>
          </a:p>
        </p:txBody>
      </p:sp>
      <p:pic>
        <p:nvPicPr>
          <p:cNvPr id="14" name="Picture 2" descr="C:\Documents and Settings\Administrator\桌面\1.jpg"/>
          <p:cNvPicPr>
            <a:picLocks noChangeAspect="1" noChangeArrowheads="1"/>
          </p:cNvPicPr>
          <p:nvPr userDrawn="1"/>
        </p:nvPicPr>
        <p:blipFill>
          <a:blip r:embed="rId15"/>
          <a:srcRect/>
          <a:stretch>
            <a:fillRect/>
          </a:stretch>
        </p:blipFill>
        <p:spPr bwMode="auto">
          <a:xfrm>
            <a:off x="428596" y="1009636"/>
            <a:ext cx="8372475" cy="419100"/>
          </a:xfrm>
          <a:prstGeom prst="rect">
            <a:avLst/>
          </a:prstGeom>
          <a:noFill/>
        </p:spPr>
      </p:pic>
    </p:spTree>
  </p:cSld>
  <p:clrMap bg1="lt1" tx1="dk1" bg2="lt2" tx2="dk2" accent1="accent1" accent2="accent2" accent3="accent3" accent4="accent4" accent5="accent5" accent6="accent6" hlink="hlink" folHlink="folHlink"/>
  <p:sldLayoutIdLst>
    <p:sldLayoutId id="2147483696" r:id="rId1"/>
    <p:sldLayoutId id="2147483687" r:id="rId2"/>
    <p:sldLayoutId id="214748369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3600" b="1"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Maiandra GD" pitchFamily="34" charset="0"/>
          <a:ea typeface="隶书" pitchFamily="49" charset="-122"/>
        </a:defRPr>
      </a:lvl2pPr>
      <a:lvl3pPr algn="ctr" rtl="0" eaLnBrk="0" fontAlgn="base" hangingPunct="0">
        <a:spcBef>
          <a:spcPct val="0"/>
        </a:spcBef>
        <a:spcAft>
          <a:spcPct val="0"/>
        </a:spcAft>
        <a:defRPr sz="4400">
          <a:solidFill>
            <a:schemeClr val="tx2"/>
          </a:solidFill>
          <a:latin typeface="Maiandra GD" pitchFamily="34" charset="0"/>
          <a:ea typeface="隶书" pitchFamily="49" charset="-122"/>
        </a:defRPr>
      </a:lvl3pPr>
      <a:lvl4pPr algn="ctr" rtl="0" eaLnBrk="0" fontAlgn="base" hangingPunct="0">
        <a:spcBef>
          <a:spcPct val="0"/>
        </a:spcBef>
        <a:spcAft>
          <a:spcPct val="0"/>
        </a:spcAft>
        <a:defRPr sz="4400">
          <a:solidFill>
            <a:schemeClr val="tx2"/>
          </a:solidFill>
          <a:latin typeface="Maiandra GD" pitchFamily="34" charset="0"/>
          <a:ea typeface="隶书" pitchFamily="49" charset="-122"/>
        </a:defRPr>
      </a:lvl4pPr>
      <a:lvl5pPr algn="ctr" rtl="0" eaLnBrk="0" fontAlgn="base" hangingPunct="0">
        <a:spcBef>
          <a:spcPct val="0"/>
        </a:spcBef>
        <a:spcAft>
          <a:spcPct val="0"/>
        </a:spcAft>
        <a:defRPr sz="4400">
          <a:solidFill>
            <a:schemeClr val="tx2"/>
          </a:solidFill>
          <a:latin typeface="Maiandra GD" pitchFamily="34" charset="0"/>
          <a:ea typeface="隶书" pitchFamily="49" charset="-122"/>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0" fontAlgn="base" hangingPunct="0">
        <a:spcBef>
          <a:spcPct val="20000"/>
        </a:spcBef>
        <a:spcAft>
          <a:spcPct val="0"/>
        </a:spcAft>
        <a:buClr>
          <a:schemeClr val="accent1"/>
        </a:buClr>
        <a:buSzPct val="50000"/>
        <a:buFont typeface="Wingdings 2" pitchFamily="18" charset="2"/>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0000"/>
        <a:buFont typeface="Wingdings 2" pitchFamily="18" charset="2"/>
        <a:buChar char="³"/>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7B9B57"/>
        </a:buClr>
        <a:buSzPct val="60000"/>
        <a:buFont typeface="Wingdings 2" pitchFamily="18"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8B7396"/>
        </a:buClr>
        <a:buSzPct val="45000"/>
        <a:buFont typeface="Wingdings 2" pitchFamily="18"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rgbClr val="E89A53"/>
        </a:buClr>
        <a:buFont typeface="Wingdings 2"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gif"/></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jpeg"/></Relationships>
</file>

<file path=ppt/slides/_rels/slide2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Documents and Settings\Administrator\桌面\1.jpg"/>
          <p:cNvPicPr>
            <a:picLocks noChangeAspect="1" noChangeArrowheads="1"/>
          </p:cNvPicPr>
          <p:nvPr/>
        </p:nvPicPr>
        <p:blipFill>
          <a:blip r:embed="rId3" cstate="print">
            <a:lum bright="70000" contrast="-70000"/>
          </a:blip>
          <a:srcRect/>
          <a:stretch>
            <a:fillRect/>
          </a:stretch>
        </p:blipFill>
        <p:spPr bwMode="auto">
          <a:xfrm>
            <a:off x="3571868" y="2214554"/>
            <a:ext cx="2690441" cy="3071834"/>
          </a:xfrm>
          <a:prstGeom prst="rect">
            <a:avLst/>
          </a:prstGeom>
          <a:noFill/>
        </p:spPr>
      </p:pic>
      <p:pic>
        <p:nvPicPr>
          <p:cNvPr id="8" name="Picture 15" descr="gruviWordCol.gif"/>
          <p:cNvPicPr>
            <a:picLocks noChangeAspect="1"/>
          </p:cNvPicPr>
          <p:nvPr/>
        </p:nvPicPr>
        <p:blipFill>
          <a:blip r:embed="rId4"/>
          <a:srcRect r="72374"/>
          <a:stretch>
            <a:fillRect/>
          </a:stretch>
        </p:blipFill>
        <p:spPr>
          <a:xfrm>
            <a:off x="1000100" y="5643578"/>
            <a:ext cx="912319" cy="455205"/>
          </a:xfrm>
          <a:prstGeom prst="rect">
            <a:avLst/>
          </a:prstGeom>
        </p:spPr>
      </p:pic>
      <p:sp>
        <p:nvSpPr>
          <p:cNvPr id="6" name="Subtitle 18"/>
          <p:cNvSpPr txBox="1">
            <a:spLocks/>
          </p:cNvSpPr>
          <p:nvPr/>
        </p:nvSpPr>
        <p:spPr bwMode="auto">
          <a:xfrm>
            <a:off x="714348" y="3571876"/>
            <a:ext cx="6143668" cy="25869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p>
            <a:pPr marL="0" marR="0" lvl="0" indent="0" algn="l" defTabSz="914400" rtl="0" eaLnBrk="0" fontAlgn="base" latinLnBrk="0" hangingPunct="0">
              <a:lnSpc>
                <a:spcPct val="100000"/>
              </a:lnSpc>
              <a:spcBef>
                <a:spcPct val="20000"/>
              </a:spcBef>
              <a:spcAft>
                <a:spcPct val="0"/>
              </a:spcAft>
              <a:buClr>
                <a:schemeClr val="accent1"/>
              </a:buClr>
              <a:buSzPct val="50000"/>
              <a:buFont typeface="Wingdings 2" pitchFamily="18" charset="2"/>
              <a:buNone/>
              <a:tabLst/>
              <a:defRPr/>
            </a:pPr>
            <a:r>
              <a:rPr kumimoji="0" lang="en-US" sz="3200" b="0" i="0" u="none" strike="noStrike" kern="1200" cap="none" spc="0" normalizeH="0" baseline="0" noProof="0" dirty="0" smtClean="0">
                <a:ln>
                  <a:noFill/>
                </a:ln>
                <a:effectLst/>
                <a:uLnTx/>
                <a:uFillTx/>
                <a:latin typeface="+mn-lt"/>
                <a:ea typeface="+mn-ea"/>
                <a:cs typeface="+mn-cs"/>
              </a:rPr>
              <a:t>Junjie Cao</a:t>
            </a:r>
            <a:r>
              <a:rPr kumimoji="0" lang="en-US" sz="3200" b="0" i="0" u="none" strike="noStrike" kern="1200" cap="none" spc="0" normalizeH="0" baseline="30000" noProof="0" dirty="0" smtClean="0">
                <a:ln>
                  <a:noFill/>
                </a:ln>
                <a:effectLst/>
                <a:uLnTx/>
                <a:uFillTx/>
                <a:latin typeface="+mn-lt"/>
                <a:ea typeface="+mn-ea"/>
                <a:cs typeface="+mn-cs"/>
              </a:rPr>
              <a:t>1</a:t>
            </a:r>
            <a:r>
              <a:rPr kumimoji="0" lang="en-US" sz="3200" b="0" i="0" u="none" strike="noStrike" kern="1200" cap="none" spc="0" normalizeH="0" baseline="0" noProof="0" dirty="0" smtClean="0">
                <a:ln>
                  <a:noFill/>
                </a:ln>
                <a:effectLst/>
                <a:uLnTx/>
                <a:uFillTx/>
                <a:latin typeface="+mn-lt"/>
                <a:ea typeface="+mn-ea"/>
                <a:cs typeface="+mn-cs"/>
              </a:rPr>
              <a:t>,</a:t>
            </a:r>
          </a:p>
          <a:p>
            <a:pPr marL="0" marR="0" lvl="0" indent="0" algn="l" defTabSz="914400" rtl="0" eaLnBrk="0" fontAlgn="base" latinLnBrk="0" hangingPunct="0">
              <a:lnSpc>
                <a:spcPct val="100000"/>
              </a:lnSpc>
              <a:spcBef>
                <a:spcPct val="20000"/>
              </a:spcBef>
              <a:spcAft>
                <a:spcPct val="0"/>
              </a:spcAft>
              <a:buClr>
                <a:schemeClr val="accent1"/>
              </a:buClr>
              <a:buSzPct val="50000"/>
              <a:buFont typeface="Wingdings 2" pitchFamily="18" charset="2"/>
              <a:buNone/>
              <a:tabLst/>
              <a:defRPr/>
            </a:pPr>
            <a:r>
              <a:rPr kumimoji="0" lang="en-US" sz="3200" b="0" i="0" u="none" strike="noStrike" kern="1200" cap="none" spc="0" normalizeH="0" baseline="0" noProof="0" dirty="0" smtClean="0">
                <a:ln>
                  <a:noFill/>
                </a:ln>
                <a:effectLst/>
                <a:uLnTx/>
                <a:uFillTx/>
                <a:latin typeface="+mn-lt"/>
                <a:ea typeface="+mn-ea"/>
                <a:cs typeface="+mn-cs"/>
              </a:rPr>
              <a:t>Andrea Tagliasacchi</a:t>
            </a:r>
            <a:r>
              <a:rPr kumimoji="0" lang="en-US" sz="3200" b="0" i="0" u="none" strike="noStrike" kern="1200" cap="none" spc="0" normalizeH="0" baseline="30000" noProof="0" dirty="0" smtClean="0">
                <a:ln>
                  <a:noFill/>
                </a:ln>
                <a:effectLst/>
                <a:uLnTx/>
                <a:uFillTx/>
                <a:latin typeface="+mn-lt"/>
                <a:ea typeface="+mn-ea"/>
                <a:cs typeface="+mn-cs"/>
              </a:rPr>
              <a:t>2</a:t>
            </a:r>
            <a:r>
              <a:rPr kumimoji="0" lang="en-US" sz="3200" b="0" i="0" u="none" strike="noStrike" kern="1200" cap="none" spc="0" normalizeH="0" baseline="0" noProof="0" dirty="0" smtClean="0">
                <a:ln>
                  <a:noFill/>
                </a:ln>
                <a:effectLst/>
                <a:uLnTx/>
                <a:uFillTx/>
                <a:latin typeface="+mn-lt"/>
                <a:ea typeface="+mn-ea"/>
                <a:cs typeface="+mn-cs"/>
              </a:rPr>
              <a:t>, </a:t>
            </a:r>
          </a:p>
          <a:p>
            <a:pPr eaLnBrk="0" hangingPunct="0">
              <a:spcBef>
                <a:spcPct val="20000"/>
              </a:spcBef>
              <a:buClr>
                <a:schemeClr val="accent1"/>
              </a:buClr>
              <a:buSzPct val="50000"/>
              <a:defRPr/>
            </a:pPr>
            <a:r>
              <a:rPr lang="en-US" altLang="zh-CN" sz="3200" dirty="0" smtClean="0">
                <a:latin typeface="+mn-lt"/>
                <a:ea typeface="+mn-ea"/>
              </a:rPr>
              <a:t>Matt Olson</a:t>
            </a:r>
            <a:r>
              <a:rPr lang="en-US" altLang="zh-CN" sz="3200" baseline="30000" dirty="0" smtClean="0">
                <a:latin typeface="+mn-lt"/>
                <a:ea typeface="+mn-ea"/>
              </a:rPr>
              <a:t>2</a:t>
            </a:r>
            <a:r>
              <a:rPr lang="en-US" sz="3200" dirty="0" smtClean="0">
                <a:latin typeface="+mn-lt"/>
                <a:ea typeface="+mn-ea"/>
              </a:rPr>
              <a:t>,</a:t>
            </a:r>
          </a:p>
          <a:p>
            <a:pPr eaLnBrk="0" hangingPunct="0">
              <a:spcBef>
                <a:spcPct val="20000"/>
              </a:spcBef>
              <a:buClr>
                <a:schemeClr val="accent1"/>
              </a:buClr>
              <a:buSzPct val="50000"/>
              <a:defRPr/>
            </a:pPr>
            <a:r>
              <a:rPr lang="en-US" sz="3200" dirty="0" err="1" smtClean="0">
                <a:latin typeface="+mn-lt"/>
                <a:ea typeface="+mn-ea"/>
              </a:rPr>
              <a:t>Hao</a:t>
            </a:r>
            <a:r>
              <a:rPr lang="en-US" sz="3200" dirty="0" smtClean="0">
                <a:latin typeface="+mn-lt"/>
                <a:ea typeface="+mn-ea"/>
              </a:rPr>
              <a:t> Zhang</a:t>
            </a:r>
            <a:r>
              <a:rPr lang="en-US" sz="3200" baseline="30000" dirty="0" smtClean="0">
                <a:latin typeface="+mn-lt"/>
                <a:ea typeface="+mn-ea"/>
              </a:rPr>
              <a:t>2</a:t>
            </a:r>
            <a:r>
              <a:rPr lang="en-US" sz="3200" dirty="0" smtClean="0">
                <a:latin typeface="+mn-lt"/>
                <a:ea typeface="+mn-ea"/>
              </a:rPr>
              <a:t>, </a:t>
            </a:r>
          </a:p>
          <a:p>
            <a:pPr eaLnBrk="0" hangingPunct="0">
              <a:spcBef>
                <a:spcPct val="20000"/>
              </a:spcBef>
              <a:buClr>
                <a:schemeClr val="accent1"/>
              </a:buClr>
              <a:buSzPct val="50000"/>
              <a:defRPr/>
            </a:pPr>
            <a:r>
              <a:rPr lang="en-US" altLang="zh-CN" sz="3200" dirty="0" err="1" smtClean="0">
                <a:latin typeface="+mn-lt"/>
                <a:ea typeface="+mn-ea"/>
              </a:rPr>
              <a:t>Zhixun</a:t>
            </a:r>
            <a:r>
              <a:rPr lang="en-US" altLang="zh-CN" sz="3200" dirty="0" smtClean="0">
                <a:latin typeface="+mn-lt"/>
                <a:ea typeface="+mn-ea"/>
              </a:rPr>
              <a:t> Su</a:t>
            </a:r>
            <a:r>
              <a:rPr lang="en-US" altLang="zh-CN" sz="3200" baseline="30000" dirty="0" smtClean="0">
                <a:latin typeface="+mn-lt"/>
                <a:ea typeface="+mn-ea"/>
              </a:rPr>
              <a:t>1</a:t>
            </a:r>
            <a:endParaRPr lang="en-US" sz="3200" baseline="30000" dirty="0" smtClean="0">
              <a:latin typeface="+mn-lt"/>
              <a:ea typeface="+mn-ea"/>
            </a:endParaRPr>
          </a:p>
          <a:p>
            <a:pPr marL="0" marR="0" lvl="0" indent="0" algn="l" defTabSz="914400" rtl="0" eaLnBrk="0" fontAlgn="base" latinLnBrk="0" hangingPunct="0">
              <a:lnSpc>
                <a:spcPct val="100000"/>
              </a:lnSpc>
              <a:spcBef>
                <a:spcPct val="20000"/>
              </a:spcBef>
              <a:spcAft>
                <a:spcPct val="0"/>
              </a:spcAft>
              <a:buClr>
                <a:schemeClr val="accent1"/>
              </a:buClr>
              <a:buSzPct val="50000"/>
              <a:buFont typeface="Wingdings 2" pitchFamily="18" charset="2"/>
              <a:buNone/>
              <a:tabLst/>
              <a:defRPr/>
            </a:pPr>
            <a:endParaRPr kumimoji="0" lang="en-US" sz="3200" b="0" i="0" u="none" strike="noStrike" kern="1200" cap="none" spc="0" normalizeH="0" baseline="30000" noProof="0" dirty="0" smtClean="0">
              <a:ln>
                <a:noFill/>
              </a:ln>
              <a:effectLst/>
              <a:uLnTx/>
              <a:uFillTx/>
              <a:latin typeface="+mn-lt"/>
              <a:ea typeface="+mn-ea"/>
              <a:cs typeface="+mn-cs"/>
            </a:endParaRPr>
          </a:p>
          <a:p>
            <a:pPr eaLnBrk="0" hangingPunct="0">
              <a:spcBef>
                <a:spcPct val="20000"/>
              </a:spcBef>
              <a:buClr>
                <a:schemeClr val="accent1"/>
              </a:buClr>
              <a:buSzPct val="50000"/>
              <a:defRPr/>
            </a:pPr>
            <a:r>
              <a:rPr kumimoji="0" lang="en-US" sz="2800" b="0" i="0" u="none" strike="noStrike" kern="1200" cap="none" spc="0" normalizeH="0" baseline="30000" noProof="0" dirty="0" smtClean="0">
                <a:ln>
                  <a:noFill/>
                </a:ln>
                <a:effectLst/>
                <a:uLnTx/>
                <a:uFillTx/>
                <a:latin typeface="+mn-lt"/>
                <a:ea typeface="+mn-ea"/>
                <a:cs typeface="+mn-cs"/>
              </a:rPr>
              <a:t>1   </a:t>
            </a:r>
            <a:r>
              <a:rPr lang="en-US" sz="2800" dirty="0" smtClean="0"/>
              <a:t>Dalian University of Technology</a:t>
            </a:r>
          </a:p>
          <a:p>
            <a:pPr lvl="0" eaLnBrk="0" hangingPunct="0">
              <a:spcBef>
                <a:spcPct val="20000"/>
              </a:spcBef>
              <a:buClr>
                <a:schemeClr val="accent1"/>
              </a:buClr>
              <a:buSzPct val="50000"/>
              <a:defRPr/>
            </a:pPr>
            <a:r>
              <a:rPr kumimoji="0" lang="en-US" sz="2800" b="0" i="0" u="none" strike="noStrike" kern="1200" cap="none" spc="0" normalizeH="0" baseline="30000" noProof="0" dirty="0" smtClean="0">
                <a:ln>
                  <a:noFill/>
                </a:ln>
                <a:effectLst/>
                <a:uLnTx/>
                <a:uFillTx/>
                <a:latin typeface="+mn-lt"/>
                <a:ea typeface="+mn-ea"/>
                <a:cs typeface="+mn-cs"/>
              </a:rPr>
              <a:t>2</a:t>
            </a:r>
            <a:r>
              <a:rPr kumimoji="0" lang="en-US" sz="2800" b="0" i="0" u="none" strike="noStrike" kern="1200" cap="none" spc="0" normalizeH="0" baseline="0" noProof="0" dirty="0" smtClean="0">
                <a:ln>
                  <a:noFill/>
                </a:ln>
                <a:effectLst/>
                <a:uLnTx/>
                <a:uFillTx/>
                <a:latin typeface="+mn-lt"/>
                <a:ea typeface="+mn-ea"/>
                <a:cs typeface="+mn-cs"/>
              </a:rPr>
              <a:t>                   </a:t>
            </a:r>
            <a:r>
              <a:rPr lang="en-US" sz="2800" dirty="0" smtClean="0"/>
              <a:t>Simon Fraser University</a:t>
            </a:r>
            <a:endParaRPr kumimoji="0" lang="en-US" sz="28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026" name="Picture 2" descr="C:\Documents and Settings\Administrator\桌面\1.jpg"/>
          <p:cNvPicPr>
            <a:picLocks noChangeAspect="1" noChangeArrowheads="1"/>
          </p:cNvPicPr>
          <p:nvPr/>
        </p:nvPicPr>
        <p:blipFill>
          <a:blip r:embed="rId5" cstate="print"/>
          <a:srcRect/>
          <a:stretch>
            <a:fillRect/>
          </a:stretch>
        </p:blipFill>
        <p:spPr bwMode="auto">
          <a:xfrm>
            <a:off x="4714877" y="5334178"/>
            <a:ext cx="428628" cy="433116"/>
          </a:xfrm>
          <a:prstGeom prst="rect">
            <a:avLst/>
          </a:prstGeom>
          <a:noFill/>
        </p:spPr>
      </p:pic>
      <p:pic>
        <p:nvPicPr>
          <p:cNvPr id="9" name="Picture 12" descr="SFU_Block_P187_PB7.jpg"/>
          <p:cNvPicPr>
            <a:picLocks noChangeAspect="1"/>
          </p:cNvPicPr>
          <p:nvPr/>
        </p:nvPicPr>
        <p:blipFill>
          <a:blip r:embed="rId6" cstate="print"/>
          <a:stretch>
            <a:fillRect/>
          </a:stretch>
        </p:blipFill>
        <p:spPr>
          <a:xfrm>
            <a:off x="4714876" y="5786454"/>
            <a:ext cx="513255" cy="285752"/>
          </a:xfrm>
          <a:prstGeom prst="rect">
            <a:avLst/>
          </a:prstGeom>
        </p:spPr>
      </p:pic>
      <p:sp>
        <p:nvSpPr>
          <p:cNvPr id="10" name="矩形 9"/>
          <p:cNvSpPr/>
          <p:nvPr/>
        </p:nvSpPr>
        <p:spPr>
          <a:xfrm>
            <a:off x="285720" y="1000108"/>
            <a:ext cx="8643998" cy="500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0" y="714356"/>
            <a:ext cx="9144000" cy="1357322"/>
          </a:xfrm>
        </p:spPr>
        <p:txBody>
          <a:bodyPr rtlCol="0">
            <a:normAutofit fontScale="90000"/>
          </a:bodyPr>
          <a:lstStyle/>
          <a:p>
            <a:pPr algn="ctr" eaLnBrk="1" fontAlgn="auto" hangingPunct="1">
              <a:spcAft>
                <a:spcPts val="0"/>
              </a:spcAft>
              <a:defRPr/>
            </a:pPr>
            <a:r>
              <a:rPr lang="en-US" altLang="zh-CN" sz="5400" dirty="0" smtClean="0"/>
              <a:t>Point Cloud Skeletons via </a:t>
            </a:r>
            <a:r>
              <a:rPr lang="en-US" altLang="zh-CN" sz="5400" dirty="0" err="1" smtClean="0"/>
              <a:t>Laplacian</a:t>
            </a:r>
            <a:r>
              <a:rPr lang="en-US" altLang="zh-CN" sz="5400" dirty="0" smtClean="0"/>
              <a:t>-Based Contraction</a:t>
            </a:r>
            <a:endParaRPr lang="zh-CN" altLang="en-US"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Topological thinning</a:t>
            </a:r>
            <a:endParaRPr lang="zh-CN" altLang="en-US" dirty="0"/>
          </a:p>
        </p:txBody>
      </p:sp>
      <p:pic>
        <p:nvPicPr>
          <p:cNvPr id="6146" name="Picture 2" descr="C:\Documents and Settings\Administrator\桌面\1.jpg"/>
          <p:cNvPicPr>
            <a:picLocks noChangeAspect="1" noChangeArrowheads="1"/>
          </p:cNvPicPr>
          <p:nvPr/>
        </p:nvPicPr>
        <p:blipFill>
          <a:blip r:embed="rId3" cstate="print"/>
          <a:srcRect/>
          <a:stretch>
            <a:fillRect/>
          </a:stretch>
        </p:blipFill>
        <p:spPr bwMode="auto">
          <a:xfrm>
            <a:off x="457200" y="3581400"/>
            <a:ext cx="3714776" cy="1866309"/>
          </a:xfrm>
          <a:prstGeom prst="rect">
            <a:avLst/>
          </a:prstGeom>
          <a:noFill/>
        </p:spPr>
      </p:pic>
      <p:grpSp>
        <p:nvGrpSpPr>
          <p:cNvPr id="3" name="组合 9"/>
          <p:cNvGrpSpPr/>
          <p:nvPr/>
        </p:nvGrpSpPr>
        <p:grpSpPr>
          <a:xfrm>
            <a:off x="762000" y="1447800"/>
            <a:ext cx="2714644" cy="1928826"/>
            <a:chOff x="2928926" y="1767866"/>
            <a:chExt cx="3385613" cy="2389640"/>
          </a:xfrm>
        </p:grpSpPr>
        <p:pic>
          <p:nvPicPr>
            <p:cNvPr id="6" name="Picture 12" descr="Picture 3.png"/>
            <p:cNvPicPr>
              <a:picLocks noChangeAspect="1"/>
            </p:cNvPicPr>
            <p:nvPr/>
          </p:nvPicPr>
          <p:blipFill>
            <a:blip r:embed="rId4" cstate="print"/>
            <a:srcRect l="31233" t="14151" r="31233" b="18279"/>
            <a:stretch>
              <a:fillRect/>
            </a:stretch>
          </p:blipFill>
          <p:spPr>
            <a:xfrm flipH="1">
              <a:off x="3929058" y="1781999"/>
              <a:ext cx="1295405" cy="2375507"/>
            </a:xfrm>
            <a:prstGeom prst="rect">
              <a:avLst/>
            </a:prstGeom>
          </p:spPr>
        </p:pic>
        <p:pic>
          <p:nvPicPr>
            <p:cNvPr id="7" name="Picture 13" descr="Picture 4.png"/>
            <p:cNvPicPr>
              <a:picLocks noChangeAspect="1"/>
            </p:cNvPicPr>
            <p:nvPr/>
          </p:nvPicPr>
          <p:blipFill>
            <a:blip r:embed="rId5" cstate="print"/>
            <a:srcRect l="31233" t="14151" r="34837" b="18279"/>
            <a:stretch>
              <a:fillRect/>
            </a:stretch>
          </p:blipFill>
          <p:spPr>
            <a:xfrm flipH="1">
              <a:off x="5143504" y="1767866"/>
              <a:ext cx="1171035" cy="2375514"/>
            </a:xfrm>
            <a:prstGeom prst="rect">
              <a:avLst/>
            </a:prstGeom>
          </p:spPr>
        </p:pic>
        <p:pic>
          <p:nvPicPr>
            <p:cNvPr id="8" name="Picture 8" descr="Picture 2.png"/>
            <p:cNvPicPr>
              <a:picLocks noChangeAspect="1"/>
            </p:cNvPicPr>
            <p:nvPr/>
          </p:nvPicPr>
          <p:blipFill>
            <a:blip r:embed="rId6" cstate="print"/>
            <a:srcRect l="33636" t="14151" r="33636" b="18279"/>
            <a:stretch>
              <a:fillRect/>
            </a:stretch>
          </p:blipFill>
          <p:spPr>
            <a:xfrm flipH="1">
              <a:off x="2928926" y="1785926"/>
              <a:ext cx="1119107" cy="2353527"/>
            </a:xfrm>
            <a:prstGeom prst="rect">
              <a:avLst/>
            </a:prstGeom>
          </p:spPr>
        </p:pic>
      </p:grpSp>
      <p:sp>
        <p:nvSpPr>
          <p:cNvPr id="9" name="矩形 8"/>
          <p:cNvSpPr/>
          <p:nvPr/>
        </p:nvSpPr>
        <p:spPr>
          <a:xfrm>
            <a:off x="4343400" y="1981200"/>
            <a:ext cx="4114800" cy="1200328"/>
          </a:xfrm>
          <a:prstGeom prst="rect">
            <a:avLst/>
          </a:prstGeom>
        </p:spPr>
        <p:txBody>
          <a:bodyPr wrap="square">
            <a:spAutoFit/>
          </a:bodyPr>
          <a:lstStyle/>
          <a:p>
            <a:pPr>
              <a:buFont typeface="Arial" pitchFamily="34" charset="0"/>
              <a:buChar char="•"/>
            </a:pPr>
            <a:r>
              <a:rPr lang="en-US" altLang="zh-CN" sz="2400" dirty="0" smtClean="0"/>
              <a:t>Previous approach: MLS projection (line thinning) + Joint identification</a:t>
            </a:r>
            <a:endParaRPr lang="zh-CN" altLang="en-US" sz="2400" dirty="0"/>
          </a:p>
        </p:txBody>
      </p:sp>
      <p:sp>
        <p:nvSpPr>
          <p:cNvPr id="11" name="矩形 10"/>
          <p:cNvSpPr/>
          <p:nvPr/>
        </p:nvSpPr>
        <p:spPr>
          <a:xfrm>
            <a:off x="4343400" y="4045803"/>
            <a:ext cx="4038600" cy="830997"/>
          </a:xfrm>
          <a:prstGeom prst="rect">
            <a:avLst/>
          </a:prstGeom>
        </p:spPr>
        <p:txBody>
          <a:bodyPr wrap="square">
            <a:spAutoFit/>
          </a:bodyPr>
          <a:lstStyle/>
          <a:p>
            <a:pPr eaLnBrk="0" hangingPunct="0">
              <a:spcBef>
                <a:spcPct val="30000"/>
              </a:spcBef>
              <a:buFont typeface="Arial" pitchFamily="34" charset="0"/>
              <a:buChar char="•"/>
              <a:defRPr/>
            </a:pPr>
            <a:r>
              <a:rPr lang="en-US" altLang="zh-CN" sz="2400" dirty="0" smtClean="0"/>
              <a:t>Our approach: Building connectivity + Edge collapse</a:t>
            </a:r>
          </a:p>
        </p:txBody>
      </p:sp>
      <p:sp>
        <p:nvSpPr>
          <p:cNvPr id="12" name="矩形 11"/>
          <p:cNvSpPr/>
          <p:nvPr/>
        </p:nvSpPr>
        <p:spPr>
          <a:xfrm>
            <a:off x="5638800" y="3810000"/>
            <a:ext cx="1155700" cy="276999"/>
          </a:xfrm>
          <a:prstGeom prst="rect">
            <a:avLst/>
          </a:prstGeom>
        </p:spPr>
        <p:txBody>
          <a:bodyPr wrap="square">
            <a:spAutoFit/>
          </a:bodyPr>
          <a:lstStyle/>
          <a:p>
            <a:r>
              <a:rPr lang="en-US" altLang="zh-CN" sz="1200" dirty="0" smtClean="0"/>
              <a:t>[Li et al. 2001]</a:t>
            </a:r>
            <a:endParaRPr lang="zh-CN" altLang="en-US" sz="1200" dirty="0" smtClean="0"/>
          </a:p>
        </p:txBody>
      </p:sp>
      <p:sp>
        <p:nvSpPr>
          <p:cNvPr id="14" name="矩形 13"/>
          <p:cNvSpPr/>
          <p:nvPr/>
        </p:nvSpPr>
        <p:spPr>
          <a:xfrm>
            <a:off x="4724400" y="1676400"/>
            <a:ext cx="3333750" cy="276999"/>
          </a:xfrm>
          <a:prstGeom prst="rect">
            <a:avLst/>
          </a:prstGeom>
        </p:spPr>
        <p:txBody>
          <a:bodyPr wrap="square">
            <a:spAutoFit/>
          </a:bodyPr>
          <a:lstStyle/>
          <a:p>
            <a:r>
              <a:rPr lang="en-US" altLang="zh-CN" sz="1200" dirty="0" smtClean="0"/>
              <a:t>[</a:t>
            </a:r>
            <a:r>
              <a:rPr lang="en-US" altLang="zh-CN" sz="1200" dirty="0" err="1" smtClean="0"/>
              <a:t>Shapira</a:t>
            </a:r>
            <a:r>
              <a:rPr lang="en-US" altLang="zh-CN" sz="1200" dirty="0" smtClean="0"/>
              <a:t> et al. 2008], [</a:t>
            </a:r>
            <a:r>
              <a:rPr lang="en-US" altLang="zh-CN" sz="1200" dirty="0" err="1" smtClean="0"/>
              <a:t>Tagliasacchi</a:t>
            </a:r>
            <a:r>
              <a:rPr lang="en-US" altLang="zh-CN" sz="1200" dirty="0" smtClean="0"/>
              <a:t> et al. 2009]</a:t>
            </a:r>
            <a:endParaRPr lang="zh-CN" altLang="en-US" sz="1200" dirty="0" smtClean="0"/>
          </a:p>
        </p:txBody>
      </p:sp>
      <p:sp>
        <p:nvSpPr>
          <p:cNvPr id="13" name="灯片编号占位符 12"/>
          <p:cNvSpPr>
            <a:spLocks noGrp="1"/>
          </p:cNvSpPr>
          <p:nvPr>
            <p:ph type="sldNum" sz="quarter" idx="12"/>
          </p:nvPr>
        </p:nvSpPr>
        <p:spPr/>
        <p:txBody>
          <a:bodyPr/>
          <a:lstStyle/>
          <a:p>
            <a:pPr>
              <a:defRPr/>
            </a:pPr>
            <a:fld id="{6BEEA6DE-2F47-4A6B-AE22-2F1052A0CAE7}" type="slidenum">
              <a:rPr lang="zh-CN" altLang="en-US" smtClean="0"/>
              <a:pPr>
                <a:defRPr/>
              </a:pPr>
              <a:t>10</a:t>
            </a:fld>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796908"/>
          </a:xfrm>
        </p:spPr>
        <p:txBody>
          <a:bodyPr/>
          <a:lstStyle/>
          <a:p>
            <a:r>
              <a:rPr lang="en-US" altLang="zh-CN" sz="3200" dirty="0" smtClean="0"/>
              <a:t>Topological thinning – Farthest point sampling</a:t>
            </a:r>
            <a:endParaRPr lang="zh-CN" altLang="en-US" sz="3200" dirty="0"/>
          </a:p>
        </p:txBody>
      </p:sp>
      <p:grpSp>
        <p:nvGrpSpPr>
          <p:cNvPr id="3" name="组合 403"/>
          <p:cNvGrpSpPr/>
          <p:nvPr/>
        </p:nvGrpSpPr>
        <p:grpSpPr>
          <a:xfrm>
            <a:off x="1879600" y="2855088"/>
            <a:ext cx="459312" cy="1964826"/>
            <a:chOff x="214282" y="1643050"/>
            <a:chExt cx="459312" cy="1964826"/>
          </a:xfrm>
        </p:grpSpPr>
        <p:sp>
          <p:nvSpPr>
            <p:cNvPr id="201" name="流程图: 联系 200"/>
            <p:cNvSpPr/>
            <p:nvPr/>
          </p:nvSpPr>
          <p:spPr>
            <a:xfrm>
              <a:off x="249720" y="321468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流程图: 联系 201"/>
            <p:cNvSpPr/>
            <p:nvPr/>
          </p:nvSpPr>
          <p:spPr>
            <a:xfrm>
              <a:off x="351842" y="214311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流程图: 联系 202"/>
            <p:cNvSpPr/>
            <p:nvPr/>
          </p:nvSpPr>
          <p:spPr>
            <a:xfrm>
              <a:off x="553974" y="244791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流程图: 联系 203"/>
            <p:cNvSpPr/>
            <p:nvPr/>
          </p:nvSpPr>
          <p:spPr>
            <a:xfrm>
              <a:off x="494718" y="278605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流程图: 联系 204"/>
            <p:cNvSpPr/>
            <p:nvPr/>
          </p:nvSpPr>
          <p:spPr>
            <a:xfrm>
              <a:off x="530156" y="215264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流程图: 联系 205"/>
            <p:cNvSpPr/>
            <p:nvPr/>
          </p:nvSpPr>
          <p:spPr>
            <a:xfrm>
              <a:off x="351842" y="267862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流程图: 联系 206"/>
            <p:cNvSpPr/>
            <p:nvPr/>
          </p:nvSpPr>
          <p:spPr>
            <a:xfrm>
              <a:off x="601594" y="228122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流程图: 联系 207"/>
            <p:cNvSpPr/>
            <p:nvPr/>
          </p:nvSpPr>
          <p:spPr>
            <a:xfrm>
              <a:off x="392596" y="321468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流程图: 联系 208"/>
            <p:cNvSpPr/>
            <p:nvPr/>
          </p:nvSpPr>
          <p:spPr>
            <a:xfrm>
              <a:off x="458718" y="164305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流程图: 联系 209"/>
            <p:cNvSpPr/>
            <p:nvPr/>
          </p:nvSpPr>
          <p:spPr>
            <a:xfrm>
              <a:off x="637594" y="171448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流程图: 联系 210"/>
            <p:cNvSpPr/>
            <p:nvPr/>
          </p:nvSpPr>
          <p:spPr>
            <a:xfrm>
              <a:off x="494718" y="185736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流程图: 联系 211"/>
            <p:cNvSpPr/>
            <p:nvPr/>
          </p:nvSpPr>
          <p:spPr>
            <a:xfrm>
              <a:off x="637594" y="185736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流程图: 联系 212"/>
            <p:cNvSpPr/>
            <p:nvPr/>
          </p:nvSpPr>
          <p:spPr>
            <a:xfrm>
              <a:off x="423280" y="200024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流程图: 联系 213"/>
            <p:cNvSpPr/>
            <p:nvPr/>
          </p:nvSpPr>
          <p:spPr>
            <a:xfrm>
              <a:off x="525948" y="200024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流程图: 联系 214"/>
            <p:cNvSpPr/>
            <p:nvPr/>
          </p:nvSpPr>
          <p:spPr>
            <a:xfrm>
              <a:off x="464034" y="235743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流程图: 联系 215"/>
            <p:cNvSpPr/>
            <p:nvPr/>
          </p:nvSpPr>
          <p:spPr>
            <a:xfrm>
              <a:off x="285720" y="332156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流程图: 联系 216"/>
            <p:cNvSpPr/>
            <p:nvPr/>
          </p:nvSpPr>
          <p:spPr>
            <a:xfrm>
              <a:off x="330136" y="297866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流程图: 联系 217"/>
            <p:cNvSpPr/>
            <p:nvPr/>
          </p:nvSpPr>
          <p:spPr>
            <a:xfrm>
              <a:off x="482536" y="313106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流程图: 联系 218"/>
            <p:cNvSpPr/>
            <p:nvPr/>
          </p:nvSpPr>
          <p:spPr>
            <a:xfrm>
              <a:off x="428596" y="335756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流程图: 联系 219"/>
            <p:cNvSpPr/>
            <p:nvPr/>
          </p:nvSpPr>
          <p:spPr>
            <a:xfrm>
              <a:off x="351842" y="357187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流程图: 联系 220"/>
            <p:cNvSpPr/>
            <p:nvPr/>
          </p:nvSpPr>
          <p:spPr>
            <a:xfrm>
              <a:off x="214282" y="353587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流程图: 联系 221"/>
            <p:cNvSpPr/>
            <p:nvPr/>
          </p:nvSpPr>
          <p:spPr>
            <a:xfrm>
              <a:off x="361366" y="246430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流程图: 联系 222"/>
            <p:cNvSpPr/>
            <p:nvPr/>
          </p:nvSpPr>
          <p:spPr>
            <a:xfrm>
              <a:off x="513766" y="254526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流程图: 联系 223"/>
            <p:cNvSpPr/>
            <p:nvPr/>
          </p:nvSpPr>
          <p:spPr>
            <a:xfrm>
              <a:off x="387280" y="228599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流程图: 联系 224"/>
            <p:cNvSpPr/>
            <p:nvPr/>
          </p:nvSpPr>
          <p:spPr>
            <a:xfrm>
              <a:off x="464034" y="292893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p:txBody>
        </p:sp>
        <p:sp>
          <p:nvSpPr>
            <p:cNvPr id="226" name="流程图: 联系 225"/>
            <p:cNvSpPr/>
            <p:nvPr/>
          </p:nvSpPr>
          <p:spPr>
            <a:xfrm>
              <a:off x="280404" y="277387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流程图: 联系 227"/>
            <p:cNvSpPr/>
            <p:nvPr/>
          </p:nvSpPr>
          <p:spPr>
            <a:xfrm>
              <a:off x="351842" y="257174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流程图: 联系 228"/>
            <p:cNvSpPr/>
            <p:nvPr/>
          </p:nvSpPr>
          <p:spPr>
            <a:xfrm>
              <a:off x="214282" y="307181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流程图: 联系 229"/>
            <p:cNvSpPr/>
            <p:nvPr/>
          </p:nvSpPr>
          <p:spPr>
            <a:xfrm>
              <a:off x="244404" y="339300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402"/>
          <p:cNvGrpSpPr/>
          <p:nvPr/>
        </p:nvGrpSpPr>
        <p:grpSpPr>
          <a:xfrm>
            <a:off x="1835150" y="2855088"/>
            <a:ext cx="484470" cy="1964826"/>
            <a:chOff x="908000" y="1643050"/>
            <a:chExt cx="484470" cy="1964826"/>
          </a:xfrm>
        </p:grpSpPr>
        <p:sp>
          <p:nvSpPr>
            <p:cNvPr id="169" name="流程图: 联系 168"/>
            <p:cNvSpPr/>
            <p:nvPr/>
          </p:nvSpPr>
          <p:spPr>
            <a:xfrm>
              <a:off x="968596" y="321468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流程图: 联系 169"/>
            <p:cNvSpPr/>
            <p:nvPr/>
          </p:nvSpPr>
          <p:spPr>
            <a:xfrm>
              <a:off x="1070718" y="214311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流程图: 联系 170"/>
            <p:cNvSpPr/>
            <p:nvPr/>
          </p:nvSpPr>
          <p:spPr>
            <a:xfrm>
              <a:off x="1272850" y="244791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流程图: 联系 171"/>
            <p:cNvSpPr/>
            <p:nvPr/>
          </p:nvSpPr>
          <p:spPr>
            <a:xfrm>
              <a:off x="1213594" y="278605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流程图: 联系 172"/>
            <p:cNvSpPr/>
            <p:nvPr/>
          </p:nvSpPr>
          <p:spPr>
            <a:xfrm>
              <a:off x="1249032" y="215264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流程图: 联系 173"/>
            <p:cNvSpPr/>
            <p:nvPr/>
          </p:nvSpPr>
          <p:spPr>
            <a:xfrm>
              <a:off x="1070718" y="267862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流程图: 联系 174"/>
            <p:cNvSpPr/>
            <p:nvPr/>
          </p:nvSpPr>
          <p:spPr>
            <a:xfrm>
              <a:off x="1320470" y="228122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流程图: 联系 175"/>
            <p:cNvSpPr/>
            <p:nvPr/>
          </p:nvSpPr>
          <p:spPr>
            <a:xfrm>
              <a:off x="1111472" y="321468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流程图: 联系 176"/>
            <p:cNvSpPr/>
            <p:nvPr/>
          </p:nvSpPr>
          <p:spPr>
            <a:xfrm>
              <a:off x="1177594" y="164305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流程图: 联系 177"/>
            <p:cNvSpPr/>
            <p:nvPr/>
          </p:nvSpPr>
          <p:spPr>
            <a:xfrm>
              <a:off x="1356470" y="171448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流程图: 联系 178"/>
            <p:cNvSpPr/>
            <p:nvPr/>
          </p:nvSpPr>
          <p:spPr>
            <a:xfrm>
              <a:off x="1213594" y="185736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流程图: 联系 179"/>
            <p:cNvSpPr/>
            <p:nvPr/>
          </p:nvSpPr>
          <p:spPr>
            <a:xfrm>
              <a:off x="1356470" y="185736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流程图: 联系 180"/>
            <p:cNvSpPr/>
            <p:nvPr/>
          </p:nvSpPr>
          <p:spPr>
            <a:xfrm>
              <a:off x="1142156" y="200024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流程图: 联系 181"/>
            <p:cNvSpPr/>
            <p:nvPr/>
          </p:nvSpPr>
          <p:spPr>
            <a:xfrm>
              <a:off x="1244824" y="200024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流程图: 联系 182"/>
            <p:cNvSpPr/>
            <p:nvPr/>
          </p:nvSpPr>
          <p:spPr>
            <a:xfrm>
              <a:off x="1182910" y="235743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流程图: 联系 183"/>
            <p:cNvSpPr/>
            <p:nvPr/>
          </p:nvSpPr>
          <p:spPr>
            <a:xfrm>
              <a:off x="1004596" y="332156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流程图: 联系 184"/>
            <p:cNvSpPr/>
            <p:nvPr/>
          </p:nvSpPr>
          <p:spPr>
            <a:xfrm>
              <a:off x="1049012" y="297866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流程图: 联系 185"/>
            <p:cNvSpPr/>
            <p:nvPr/>
          </p:nvSpPr>
          <p:spPr>
            <a:xfrm>
              <a:off x="1201412" y="313106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流程图: 联系 186"/>
            <p:cNvSpPr/>
            <p:nvPr/>
          </p:nvSpPr>
          <p:spPr>
            <a:xfrm>
              <a:off x="1147472" y="335756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流程图: 联系 187"/>
            <p:cNvSpPr/>
            <p:nvPr/>
          </p:nvSpPr>
          <p:spPr>
            <a:xfrm>
              <a:off x="1070718" y="357187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流程图: 联系 188"/>
            <p:cNvSpPr/>
            <p:nvPr/>
          </p:nvSpPr>
          <p:spPr>
            <a:xfrm>
              <a:off x="933158" y="353587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流程图: 联系 189"/>
            <p:cNvSpPr/>
            <p:nvPr/>
          </p:nvSpPr>
          <p:spPr>
            <a:xfrm>
              <a:off x="1080242" y="246430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流程图: 联系 190"/>
            <p:cNvSpPr/>
            <p:nvPr/>
          </p:nvSpPr>
          <p:spPr>
            <a:xfrm>
              <a:off x="1232642" y="254526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流程图: 联系 191"/>
            <p:cNvSpPr/>
            <p:nvPr/>
          </p:nvSpPr>
          <p:spPr>
            <a:xfrm>
              <a:off x="1106156" y="228599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流程图: 联系 192"/>
            <p:cNvSpPr/>
            <p:nvPr/>
          </p:nvSpPr>
          <p:spPr>
            <a:xfrm>
              <a:off x="1182910" y="292893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p:txBody>
        </p:sp>
        <p:sp>
          <p:nvSpPr>
            <p:cNvPr id="194" name="流程图: 联系 193"/>
            <p:cNvSpPr/>
            <p:nvPr/>
          </p:nvSpPr>
          <p:spPr>
            <a:xfrm>
              <a:off x="999280" y="277387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流程图: 联系 195"/>
            <p:cNvSpPr/>
            <p:nvPr/>
          </p:nvSpPr>
          <p:spPr>
            <a:xfrm>
              <a:off x="1070718" y="257174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流程图: 联系 196"/>
            <p:cNvSpPr/>
            <p:nvPr/>
          </p:nvSpPr>
          <p:spPr>
            <a:xfrm>
              <a:off x="933158" y="307181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流程图: 联系 197"/>
            <p:cNvSpPr/>
            <p:nvPr/>
          </p:nvSpPr>
          <p:spPr>
            <a:xfrm>
              <a:off x="963280" y="3393000"/>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流程图: 或者 230"/>
            <p:cNvSpPr/>
            <p:nvPr/>
          </p:nvSpPr>
          <p:spPr>
            <a:xfrm>
              <a:off x="908000" y="3357562"/>
              <a:ext cx="108000" cy="108000"/>
            </a:xfrm>
            <a:prstGeom prst="flowChartOr">
              <a:avLst/>
            </a:prstGeom>
            <a:solidFill>
              <a:srgbClr val="FFFF0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01"/>
          <p:cNvGrpSpPr/>
          <p:nvPr/>
        </p:nvGrpSpPr>
        <p:grpSpPr>
          <a:xfrm>
            <a:off x="1612900" y="2855088"/>
            <a:ext cx="709596" cy="2059812"/>
            <a:chOff x="1504950" y="1678488"/>
            <a:chExt cx="709596" cy="2059812"/>
          </a:xfrm>
        </p:grpSpPr>
        <p:sp>
          <p:nvSpPr>
            <p:cNvPr id="34" name="流程图: 联系 33"/>
            <p:cNvSpPr/>
            <p:nvPr/>
          </p:nvSpPr>
          <p:spPr>
            <a:xfrm>
              <a:off x="1504950" y="3162300"/>
              <a:ext cx="576000" cy="576000"/>
            </a:xfrm>
            <a:prstGeom prst="flowChartConnector">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p:txBody>
        </p:sp>
        <p:sp>
          <p:nvSpPr>
            <p:cNvPr id="232" name="流程图: 联系 231"/>
            <p:cNvSpPr/>
            <p:nvPr/>
          </p:nvSpPr>
          <p:spPr>
            <a:xfrm>
              <a:off x="1790672" y="325012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流程图: 联系 232"/>
            <p:cNvSpPr/>
            <p:nvPr/>
          </p:nvSpPr>
          <p:spPr>
            <a:xfrm>
              <a:off x="1892794" y="217855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流程图: 联系 233"/>
            <p:cNvSpPr/>
            <p:nvPr/>
          </p:nvSpPr>
          <p:spPr>
            <a:xfrm>
              <a:off x="2094926" y="248335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流程图: 联系 234"/>
            <p:cNvSpPr/>
            <p:nvPr/>
          </p:nvSpPr>
          <p:spPr>
            <a:xfrm>
              <a:off x="2035670" y="282149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流程图: 联系 235"/>
            <p:cNvSpPr/>
            <p:nvPr/>
          </p:nvSpPr>
          <p:spPr>
            <a:xfrm>
              <a:off x="2071108" y="218807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流程图: 联系 236"/>
            <p:cNvSpPr/>
            <p:nvPr/>
          </p:nvSpPr>
          <p:spPr>
            <a:xfrm>
              <a:off x="1892794" y="271405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流程图: 联系 237"/>
            <p:cNvSpPr/>
            <p:nvPr/>
          </p:nvSpPr>
          <p:spPr>
            <a:xfrm>
              <a:off x="2142546" y="231666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流程图: 联系 238"/>
            <p:cNvSpPr/>
            <p:nvPr/>
          </p:nvSpPr>
          <p:spPr>
            <a:xfrm>
              <a:off x="1933548" y="325012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流程图: 联系 239"/>
            <p:cNvSpPr/>
            <p:nvPr/>
          </p:nvSpPr>
          <p:spPr>
            <a:xfrm>
              <a:off x="1999670" y="167848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流程图: 联系 240"/>
            <p:cNvSpPr/>
            <p:nvPr/>
          </p:nvSpPr>
          <p:spPr>
            <a:xfrm>
              <a:off x="2178546" y="174992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流程图: 联系 241"/>
            <p:cNvSpPr/>
            <p:nvPr/>
          </p:nvSpPr>
          <p:spPr>
            <a:xfrm>
              <a:off x="2035670" y="189280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流程图: 联系 242"/>
            <p:cNvSpPr/>
            <p:nvPr/>
          </p:nvSpPr>
          <p:spPr>
            <a:xfrm>
              <a:off x="2178546" y="189280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流程图: 联系 243"/>
            <p:cNvSpPr/>
            <p:nvPr/>
          </p:nvSpPr>
          <p:spPr>
            <a:xfrm>
              <a:off x="1964232" y="203567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流程图: 联系 244"/>
            <p:cNvSpPr/>
            <p:nvPr/>
          </p:nvSpPr>
          <p:spPr>
            <a:xfrm>
              <a:off x="2066900" y="203567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流程图: 联系 245"/>
            <p:cNvSpPr/>
            <p:nvPr/>
          </p:nvSpPr>
          <p:spPr>
            <a:xfrm>
              <a:off x="2004986" y="239286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流程图: 联系 246"/>
            <p:cNvSpPr/>
            <p:nvPr/>
          </p:nvSpPr>
          <p:spPr>
            <a:xfrm>
              <a:off x="1826672" y="335700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流程图: 联系 247"/>
            <p:cNvSpPr/>
            <p:nvPr/>
          </p:nvSpPr>
          <p:spPr>
            <a:xfrm>
              <a:off x="1871088" y="301410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流程图: 联系 248"/>
            <p:cNvSpPr/>
            <p:nvPr/>
          </p:nvSpPr>
          <p:spPr>
            <a:xfrm>
              <a:off x="2023488" y="316650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流程图: 联系 249"/>
            <p:cNvSpPr/>
            <p:nvPr/>
          </p:nvSpPr>
          <p:spPr>
            <a:xfrm>
              <a:off x="1969548" y="339300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流程图: 联系 250"/>
            <p:cNvSpPr/>
            <p:nvPr/>
          </p:nvSpPr>
          <p:spPr>
            <a:xfrm>
              <a:off x="1892794" y="360731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流程图: 联系 251"/>
            <p:cNvSpPr/>
            <p:nvPr/>
          </p:nvSpPr>
          <p:spPr>
            <a:xfrm>
              <a:off x="1755234" y="357131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流程图: 联系 252"/>
            <p:cNvSpPr/>
            <p:nvPr/>
          </p:nvSpPr>
          <p:spPr>
            <a:xfrm>
              <a:off x="1902318" y="249974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流程图: 联系 253"/>
            <p:cNvSpPr/>
            <p:nvPr/>
          </p:nvSpPr>
          <p:spPr>
            <a:xfrm>
              <a:off x="2054718" y="258070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流程图: 联系 254"/>
            <p:cNvSpPr/>
            <p:nvPr/>
          </p:nvSpPr>
          <p:spPr>
            <a:xfrm>
              <a:off x="1928232" y="232143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流程图: 联系 255"/>
            <p:cNvSpPr/>
            <p:nvPr/>
          </p:nvSpPr>
          <p:spPr>
            <a:xfrm>
              <a:off x="2004986" y="296437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p:txBody>
        </p:sp>
        <p:sp>
          <p:nvSpPr>
            <p:cNvPr id="257" name="流程图: 联系 256"/>
            <p:cNvSpPr/>
            <p:nvPr/>
          </p:nvSpPr>
          <p:spPr>
            <a:xfrm>
              <a:off x="1821356" y="280931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流程图: 联系 258"/>
            <p:cNvSpPr/>
            <p:nvPr/>
          </p:nvSpPr>
          <p:spPr>
            <a:xfrm>
              <a:off x="1892794" y="260718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流程图: 联系 259"/>
            <p:cNvSpPr/>
            <p:nvPr/>
          </p:nvSpPr>
          <p:spPr>
            <a:xfrm>
              <a:off x="1755234" y="310724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流程图: 联系 260"/>
            <p:cNvSpPr/>
            <p:nvPr/>
          </p:nvSpPr>
          <p:spPr>
            <a:xfrm>
              <a:off x="1785356" y="3428438"/>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流程图: 或者 261"/>
            <p:cNvSpPr/>
            <p:nvPr/>
          </p:nvSpPr>
          <p:spPr>
            <a:xfrm>
              <a:off x="1752550" y="3409900"/>
              <a:ext cx="108000" cy="108000"/>
            </a:xfrm>
            <a:prstGeom prst="flowChartOr">
              <a:avLst/>
            </a:prstGeom>
            <a:solidFill>
              <a:srgbClr val="FFFF0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400"/>
          <p:cNvGrpSpPr/>
          <p:nvPr/>
        </p:nvGrpSpPr>
        <p:grpSpPr>
          <a:xfrm>
            <a:off x="1612900" y="2855088"/>
            <a:ext cx="709596" cy="2059812"/>
            <a:chOff x="2351104" y="1695450"/>
            <a:chExt cx="709596" cy="2059812"/>
          </a:xfrm>
        </p:grpSpPr>
        <p:sp>
          <p:nvSpPr>
            <p:cNvPr id="263" name="流程图: 联系 262"/>
            <p:cNvSpPr/>
            <p:nvPr/>
          </p:nvSpPr>
          <p:spPr>
            <a:xfrm>
              <a:off x="2351104" y="3179262"/>
              <a:ext cx="576000" cy="576000"/>
            </a:xfrm>
            <a:prstGeom prst="flowChartConnector">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p:txBody>
        </p:sp>
        <p:sp>
          <p:nvSpPr>
            <p:cNvPr id="264" name="流程图: 联系 263"/>
            <p:cNvSpPr/>
            <p:nvPr/>
          </p:nvSpPr>
          <p:spPr>
            <a:xfrm>
              <a:off x="2636826" y="3267086"/>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流程图: 联系 264"/>
            <p:cNvSpPr/>
            <p:nvPr/>
          </p:nvSpPr>
          <p:spPr>
            <a:xfrm>
              <a:off x="2738948" y="219551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流程图: 联系 265"/>
            <p:cNvSpPr/>
            <p:nvPr/>
          </p:nvSpPr>
          <p:spPr>
            <a:xfrm>
              <a:off x="2941080" y="250031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流程图: 联系 266"/>
            <p:cNvSpPr/>
            <p:nvPr/>
          </p:nvSpPr>
          <p:spPr>
            <a:xfrm>
              <a:off x="2881824" y="283845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流程图: 联系 267"/>
            <p:cNvSpPr/>
            <p:nvPr/>
          </p:nvSpPr>
          <p:spPr>
            <a:xfrm>
              <a:off x="2917262" y="220504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流程图: 联系 268"/>
            <p:cNvSpPr/>
            <p:nvPr/>
          </p:nvSpPr>
          <p:spPr>
            <a:xfrm>
              <a:off x="2738948" y="273102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流程图: 联系 269"/>
            <p:cNvSpPr/>
            <p:nvPr/>
          </p:nvSpPr>
          <p:spPr>
            <a:xfrm>
              <a:off x="2988700" y="233362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流程图: 联系 270"/>
            <p:cNvSpPr/>
            <p:nvPr/>
          </p:nvSpPr>
          <p:spPr>
            <a:xfrm>
              <a:off x="2779702" y="3267086"/>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流程图: 联系 271"/>
            <p:cNvSpPr/>
            <p:nvPr/>
          </p:nvSpPr>
          <p:spPr>
            <a:xfrm>
              <a:off x="2845824" y="169545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流程图: 联系 272"/>
            <p:cNvSpPr/>
            <p:nvPr/>
          </p:nvSpPr>
          <p:spPr>
            <a:xfrm>
              <a:off x="3024700" y="176688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流程图: 联系 273"/>
            <p:cNvSpPr/>
            <p:nvPr/>
          </p:nvSpPr>
          <p:spPr>
            <a:xfrm>
              <a:off x="2881824" y="190976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流程图: 联系 274"/>
            <p:cNvSpPr/>
            <p:nvPr/>
          </p:nvSpPr>
          <p:spPr>
            <a:xfrm>
              <a:off x="3024700" y="190976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流程图: 联系 275"/>
            <p:cNvSpPr/>
            <p:nvPr/>
          </p:nvSpPr>
          <p:spPr>
            <a:xfrm>
              <a:off x="2810386" y="205264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流程图: 联系 276"/>
            <p:cNvSpPr/>
            <p:nvPr/>
          </p:nvSpPr>
          <p:spPr>
            <a:xfrm>
              <a:off x="2913054" y="205264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流程图: 联系 277"/>
            <p:cNvSpPr/>
            <p:nvPr/>
          </p:nvSpPr>
          <p:spPr>
            <a:xfrm>
              <a:off x="2851140" y="240983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流程图: 联系 278"/>
            <p:cNvSpPr/>
            <p:nvPr/>
          </p:nvSpPr>
          <p:spPr>
            <a:xfrm>
              <a:off x="2672826" y="3373962"/>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流程图: 联系 279"/>
            <p:cNvSpPr/>
            <p:nvPr/>
          </p:nvSpPr>
          <p:spPr>
            <a:xfrm>
              <a:off x="2717242" y="303106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流程图: 联系 280"/>
            <p:cNvSpPr/>
            <p:nvPr/>
          </p:nvSpPr>
          <p:spPr>
            <a:xfrm>
              <a:off x="2869642" y="318346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流程图: 联系 281"/>
            <p:cNvSpPr/>
            <p:nvPr/>
          </p:nvSpPr>
          <p:spPr>
            <a:xfrm>
              <a:off x="2815702" y="3409962"/>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流程图: 联系 282"/>
            <p:cNvSpPr/>
            <p:nvPr/>
          </p:nvSpPr>
          <p:spPr>
            <a:xfrm>
              <a:off x="2738948" y="3624276"/>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流程图: 联系 283"/>
            <p:cNvSpPr/>
            <p:nvPr/>
          </p:nvSpPr>
          <p:spPr>
            <a:xfrm>
              <a:off x="2601388" y="3588276"/>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流程图: 联系 284"/>
            <p:cNvSpPr/>
            <p:nvPr/>
          </p:nvSpPr>
          <p:spPr>
            <a:xfrm>
              <a:off x="2748472" y="251670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流程图: 联系 285"/>
            <p:cNvSpPr/>
            <p:nvPr/>
          </p:nvSpPr>
          <p:spPr>
            <a:xfrm>
              <a:off x="2900872" y="259766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流程图: 联系 286"/>
            <p:cNvSpPr/>
            <p:nvPr/>
          </p:nvSpPr>
          <p:spPr>
            <a:xfrm>
              <a:off x="2774386" y="233839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流程图: 联系 287"/>
            <p:cNvSpPr/>
            <p:nvPr/>
          </p:nvSpPr>
          <p:spPr>
            <a:xfrm>
              <a:off x="2851140" y="298133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p:txBody>
        </p:sp>
        <p:sp>
          <p:nvSpPr>
            <p:cNvPr id="289" name="流程图: 联系 288"/>
            <p:cNvSpPr/>
            <p:nvPr/>
          </p:nvSpPr>
          <p:spPr>
            <a:xfrm>
              <a:off x="2667510" y="282627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流程图: 联系 290"/>
            <p:cNvSpPr/>
            <p:nvPr/>
          </p:nvSpPr>
          <p:spPr>
            <a:xfrm>
              <a:off x="2738948" y="262414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流程图: 联系 291"/>
            <p:cNvSpPr/>
            <p:nvPr/>
          </p:nvSpPr>
          <p:spPr>
            <a:xfrm>
              <a:off x="2601388" y="312421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流程图: 联系 292"/>
            <p:cNvSpPr/>
            <p:nvPr/>
          </p:nvSpPr>
          <p:spPr>
            <a:xfrm>
              <a:off x="2631510" y="3445400"/>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流程图: 或者 293"/>
            <p:cNvSpPr/>
            <p:nvPr/>
          </p:nvSpPr>
          <p:spPr>
            <a:xfrm>
              <a:off x="2598704" y="3426862"/>
              <a:ext cx="108000" cy="108000"/>
            </a:xfrm>
            <a:prstGeom prst="flowChartOr">
              <a:avLst/>
            </a:prstGeom>
            <a:solidFill>
              <a:srgbClr val="FFFF0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399"/>
          <p:cNvGrpSpPr/>
          <p:nvPr/>
        </p:nvGrpSpPr>
        <p:grpSpPr>
          <a:xfrm>
            <a:off x="1612900" y="2855088"/>
            <a:ext cx="754046" cy="2059812"/>
            <a:chOff x="3195654" y="1695450"/>
            <a:chExt cx="754046" cy="2059812"/>
          </a:xfrm>
        </p:grpSpPr>
        <p:sp>
          <p:nvSpPr>
            <p:cNvPr id="295" name="流程图: 联系 294"/>
            <p:cNvSpPr/>
            <p:nvPr/>
          </p:nvSpPr>
          <p:spPr>
            <a:xfrm>
              <a:off x="3195654" y="3179262"/>
              <a:ext cx="576000" cy="576000"/>
            </a:xfrm>
            <a:prstGeom prst="flowChartConnector">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p:txBody>
        </p:sp>
        <p:sp>
          <p:nvSpPr>
            <p:cNvPr id="296" name="流程图: 联系 295"/>
            <p:cNvSpPr/>
            <p:nvPr/>
          </p:nvSpPr>
          <p:spPr>
            <a:xfrm>
              <a:off x="3481376" y="3267086"/>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流程图: 联系 296"/>
            <p:cNvSpPr/>
            <p:nvPr/>
          </p:nvSpPr>
          <p:spPr>
            <a:xfrm>
              <a:off x="3583498" y="219551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流程图: 联系 297"/>
            <p:cNvSpPr/>
            <p:nvPr/>
          </p:nvSpPr>
          <p:spPr>
            <a:xfrm>
              <a:off x="3785630" y="250031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流程图: 联系 298"/>
            <p:cNvSpPr/>
            <p:nvPr/>
          </p:nvSpPr>
          <p:spPr>
            <a:xfrm>
              <a:off x="3726374" y="283845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流程图: 联系 299"/>
            <p:cNvSpPr/>
            <p:nvPr/>
          </p:nvSpPr>
          <p:spPr>
            <a:xfrm>
              <a:off x="3761812" y="220504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流程图: 联系 300"/>
            <p:cNvSpPr/>
            <p:nvPr/>
          </p:nvSpPr>
          <p:spPr>
            <a:xfrm>
              <a:off x="3583498" y="273102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流程图: 联系 301"/>
            <p:cNvSpPr/>
            <p:nvPr/>
          </p:nvSpPr>
          <p:spPr>
            <a:xfrm>
              <a:off x="3833250" y="233362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流程图: 联系 302"/>
            <p:cNvSpPr/>
            <p:nvPr/>
          </p:nvSpPr>
          <p:spPr>
            <a:xfrm>
              <a:off x="3624252" y="3267086"/>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流程图: 联系 303"/>
            <p:cNvSpPr/>
            <p:nvPr/>
          </p:nvSpPr>
          <p:spPr>
            <a:xfrm>
              <a:off x="3690374" y="169545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流程图: 联系 304"/>
            <p:cNvSpPr/>
            <p:nvPr/>
          </p:nvSpPr>
          <p:spPr>
            <a:xfrm>
              <a:off x="3869250" y="176688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流程图: 联系 305"/>
            <p:cNvSpPr/>
            <p:nvPr/>
          </p:nvSpPr>
          <p:spPr>
            <a:xfrm>
              <a:off x="3726374" y="190976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流程图: 联系 306"/>
            <p:cNvSpPr/>
            <p:nvPr/>
          </p:nvSpPr>
          <p:spPr>
            <a:xfrm>
              <a:off x="3869250" y="190976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流程图: 联系 307"/>
            <p:cNvSpPr/>
            <p:nvPr/>
          </p:nvSpPr>
          <p:spPr>
            <a:xfrm>
              <a:off x="3654936" y="205264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流程图: 联系 308"/>
            <p:cNvSpPr/>
            <p:nvPr/>
          </p:nvSpPr>
          <p:spPr>
            <a:xfrm>
              <a:off x="3757604" y="205264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流程图: 联系 309"/>
            <p:cNvSpPr/>
            <p:nvPr/>
          </p:nvSpPr>
          <p:spPr>
            <a:xfrm>
              <a:off x="3695690" y="240983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流程图: 联系 310"/>
            <p:cNvSpPr/>
            <p:nvPr/>
          </p:nvSpPr>
          <p:spPr>
            <a:xfrm>
              <a:off x="3517376" y="3373962"/>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流程图: 联系 311"/>
            <p:cNvSpPr/>
            <p:nvPr/>
          </p:nvSpPr>
          <p:spPr>
            <a:xfrm>
              <a:off x="3561792" y="303106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流程图: 联系 312"/>
            <p:cNvSpPr/>
            <p:nvPr/>
          </p:nvSpPr>
          <p:spPr>
            <a:xfrm>
              <a:off x="3714192" y="318346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流程图: 联系 313"/>
            <p:cNvSpPr/>
            <p:nvPr/>
          </p:nvSpPr>
          <p:spPr>
            <a:xfrm>
              <a:off x="3660252" y="3409962"/>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流程图: 联系 314"/>
            <p:cNvSpPr/>
            <p:nvPr/>
          </p:nvSpPr>
          <p:spPr>
            <a:xfrm>
              <a:off x="3583498" y="3624276"/>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流程图: 联系 315"/>
            <p:cNvSpPr/>
            <p:nvPr/>
          </p:nvSpPr>
          <p:spPr>
            <a:xfrm>
              <a:off x="3445938" y="3588276"/>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流程图: 联系 316"/>
            <p:cNvSpPr/>
            <p:nvPr/>
          </p:nvSpPr>
          <p:spPr>
            <a:xfrm>
              <a:off x="3593022" y="251670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流程图: 联系 317"/>
            <p:cNvSpPr/>
            <p:nvPr/>
          </p:nvSpPr>
          <p:spPr>
            <a:xfrm>
              <a:off x="3745422" y="259766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流程图: 联系 318"/>
            <p:cNvSpPr/>
            <p:nvPr/>
          </p:nvSpPr>
          <p:spPr>
            <a:xfrm>
              <a:off x="3618936" y="233839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流程图: 联系 319"/>
            <p:cNvSpPr/>
            <p:nvPr/>
          </p:nvSpPr>
          <p:spPr>
            <a:xfrm>
              <a:off x="3695690" y="298133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p:txBody>
        </p:sp>
        <p:sp>
          <p:nvSpPr>
            <p:cNvPr id="321" name="流程图: 联系 320"/>
            <p:cNvSpPr/>
            <p:nvPr/>
          </p:nvSpPr>
          <p:spPr>
            <a:xfrm>
              <a:off x="3512060" y="282627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流程图: 联系 322"/>
            <p:cNvSpPr/>
            <p:nvPr/>
          </p:nvSpPr>
          <p:spPr>
            <a:xfrm>
              <a:off x="3583498" y="262414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流程图: 联系 323"/>
            <p:cNvSpPr/>
            <p:nvPr/>
          </p:nvSpPr>
          <p:spPr>
            <a:xfrm>
              <a:off x="3445938" y="312421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流程图: 联系 324"/>
            <p:cNvSpPr/>
            <p:nvPr/>
          </p:nvSpPr>
          <p:spPr>
            <a:xfrm>
              <a:off x="3476060" y="3445400"/>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流程图: 或者 325"/>
            <p:cNvSpPr/>
            <p:nvPr/>
          </p:nvSpPr>
          <p:spPr>
            <a:xfrm>
              <a:off x="3443254" y="3426862"/>
              <a:ext cx="108000" cy="108000"/>
            </a:xfrm>
            <a:prstGeom prst="flowChartOr">
              <a:avLst/>
            </a:prstGeom>
            <a:solidFill>
              <a:srgbClr val="FFFF0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流程图: 或者 326"/>
            <p:cNvSpPr/>
            <p:nvPr/>
          </p:nvSpPr>
          <p:spPr>
            <a:xfrm>
              <a:off x="3595654" y="3251200"/>
              <a:ext cx="108000" cy="108000"/>
            </a:xfrm>
            <a:prstGeom prst="flowChartOr">
              <a:avLst/>
            </a:prstGeom>
            <a:solidFill>
              <a:srgbClr val="00B05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流程图: 联系 327"/>
            <p:cNvSpPr/>
            <p:nvPr/>
          </p:nvSpPr>
          <p:spPr>
            <a:xfrm>
              <a:off x="3373700" y="2986350"/>
              <a:ext cx="576000" cy="576000"/>
            </a:xfrm>
            <a:prstGeom prst="flowChartConnector">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398"/>
          <p:cNvGrpSpPr/>
          <p:nvPr/>
        </p:nvGrpSpPr>
        <p:grpSpPr>
          <a:xfrm>
            <a:off x="1612900" y="2855088"/>
            <a:ext cx="754046" cy="2059812"/>
            <a:chOff x="4173554" y="1680338"/>
            <a:chExt cx="754046" cy="2059812"/>
          </a:xfrm>
        </p:grpSpPr>
        <p:sp>
          <p:nvSpPr>
            <p:cNvPr id="329" name="流程图: 联系 328"/>
            <p:cNvSpPr/>
            <p:nvPr/>
          </p:nvSpPr>
          <p:spPr>
            <a:xfrm>
              <a:off x="4173554" y="3164150"/>
              <a:ext cx="576000" cy="576000"/>
            </a:xfrm>
            <a:prstGeom prst="flowChartConnector">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p:txBody>
        </p:sp>
        <p:sp>
          <p:nvSpPr>
            <p:cNvPr id="330" name="流程图: 联系 329"/>
            <p:cNvSpPr/>
            <p:nvPr/>
          </p:nvSpPr>
          <p:spPr>
            <a:xfrm>
              <a:off x="4459276" y="3251974"/>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流程图: 联系 330"/>
            <p:cNvSpPr/>
            <p:nvPr/>
          </p:nvSpPr>
          <p:spPr>
            <a:xfrm>
              <a:off x="4561398" y="218040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流程图: 联系 331"/>
            <p:cNvSpPr/>
            <p:nvPr/>
          </p:nvSpPr>
          <p:spPr>
            <a:xfrm>
              <a:off x="4763530" y="248520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流程图: 联系 332"/>
            <p:cNvSpPr/>
            <p:nvPr/>
          </p:nvSpPr>
          <p:spPr>
            <a:xfrm>
              <a:off x="4704274" y="282334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流程图: 联系 333"/>
            <p:cNvSpPr/>
            <p:nvPr/>
          </p:nvSpPr>
          <p:spPr>
            <a:xfrm>
              <a:off x="4739712" y="218992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流程图: 联系 334"/>
            <p:cNvSpPr/>
            <p:nvPr/>
          </p:nvSpPr>
          <p:spPr>
            <a:xfrm>
              <a:off x="4561398" y="271590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流程图: 联系 335"/>
            <p:cNvSpPr/>
            <p:nvPr/>
          </p:nvSpPr>
          <p:spPr>
            <a:xfrm>
              <a:off x="4811150" y="231851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流程图: 联系 336"/>
            <p:cNvSpPr/>
            <p:nvPr/>
          </p:nvSpPr>
          <p:spPr>
            <a:xfrm>
              <a:off x="4602152" y="3251974"/>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流程图: 联系 337"/>
            <p:cNvSpPr/>
            <p:nvPr/>
          </p:nvSpPr>
          <p:spPr>
            <a:xfrm>
              <a:off x="4668274" y="168033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流程图: 联系 338"/>
            <p:cNvSpPr/>
            <p:nvPr/>
          </p:nvSpPr>
          <p:spPr>
            <a:xfrm>
              <a:off x="4847150" y="175177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流程图: 联系 339"/>
            <p:cNvSpPr/>
            <p:nvPr/>
          </p:nvSpPr>
          <p:spPr>
            <a:xfrm>
              <a:off x="4704274" y="189465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流程图: 联系 340"/>
            <p:cNvSpPr/>
            <p:nvPr/>
          </p:nvSpPr>
          <p:spPr>
            <a:xfrm>
              <a:off x="4847150" y="189465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流程图: 联系 341"/>
            <p:cNvSpPr/>
            <p:nvPr/>
          </p:nvSpPr>
          <p:spPr>
            <a:xfrm>
              <a:off x="4632836" y="203752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流程图: 联系 342"/>
            <p:cNvSpPr/>
            <p:nvPr/>
          </p:nvSpPr>
          <p:spPr>
            <a:xfrm>
              <a:off x="4735504" y="203752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流程图: 联系 343"/>
            <p:cNvSpPr/>
            <p:nvPr/>
          </p:nvSpPr>
          <p:spPr>
            <a:xfrm>
              <a:off x="4673590" y="239471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流程图: 联系 344"/>
            <p:cNvSpPr/>
            <p:nvPr/>
          </p:nvSpPr>
          <p:spPr>
            <a:xfrm>
              <a:off x="4495276" y="3358850"/>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流程图: 联系 345"/>
            <p:cNvSpPr/>
            <p:nvPr/>
          </p:nvSpPr>
          <p:spPr>
            <a:xfrm>
              <a:off x="4539692" y="3015954"/>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流程图: 联系 346"/>
            <p:cNvSpPr/>
            <p:nvPr/>
          </p:nvSpPr>
          <p:spPr>
            <a:xfrm>
              <a:off x="4692092" y="3168354"/>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流程图: 联系 347"/>
            <p:cNvSpPr/>
            <p:nvPr/>
          </p:nvSpPr>
          <p:spPr>
            <a:xfrm>
              <a:off x="4638152" y="3394850"/>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流程图: 联系 348"/>
            <p:cNvSpPr/>
            <p:nvPr/>
          </p:nvSpPr>
          <p:spPr>
            <a:xfrm>
              <a:off x="4561398" y="3609164"/>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流程图: 联系 349"/>
            <p:cNvSpPr/>
            <p:nvPr/>
          </p:nvSpPr>
          <p:spPr>
            <a:xfrm>
              <a:off x="4423838" y="3573164"/>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流程图: 联系 350"/>
            <p:cNvSpPr/>
            <p:nvPr/>
          </p:nvSpPr>
          <p:spPr>
            <a:xfrm>
              <a:off x="4570922" y="250159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流程图: 联系 351"/>
            <p:cNvSpPr/>
            <p:nvPr/>
          </p:nvSpPr>
          <p:spPr>
            <a:xfrm>
              <a:off x="4723322" y="258255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流程图: 联系 352"/>
            <p:cNvSpPr/>
            <p:nvPr/>
          </p:nvSpPr>
          <p:spPr>
            <a:xfrm>
              <a:off x="4596836" y="232328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流程图: 联系 353"/>
            <p:cNvSpPr/>
            <p:nvPr/>
          </p:nvSpPr>
          <p:spPr>
            <a:xfrm>
              <a:off x="4673590" y="2966222"/>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p:txBody>
        </p:sp>
        <p:sp>
          <p:nvSpPr>
            <p:cNvPr id="355" name="流程图: 联系 354"/>
            <p:cNvSpPr/>
            <p:nvPr/>
          </p:nvSpPr>
          <p:spPr>
            <a:xfrm>
              <a:off x="4489960" y="281116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流程图: 联系 356"/>
            <p:cNvSpPr/>
            <p:nvPr/>
          </p:nvSpPr>
          <p:spPr>
            <a:xfrm>
              <a:off x="4561398" y="260903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流程图: 联系 357"/>
            <p:cNvSpPr/>
            <p:nvPr/>
          </p:nvSpPr>
          <p:spPr>
            <a:xfrm>
              <a:off x="4423838" y="3109098"/>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流程图: 联系 358"/>
            <p:cNvSpPr/>
            <p:nvPr/>
          </p:nvSpPr>
          <p:spPr>
            <a:xfrm>
              <a:off x="4453960" y="3430288"/>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流程图: 或者 359"/>
            <p:cNvSpPr/>
            <p:nvPr/>
          </p:nvSpPr>
          <p:spPr>
            <a:xfrm>
              <a:off x="4421154" y="3411750"/>
              <a:ext cx="108000" cy="108000"/>
            </a:xfrm>
            <a:prstGeom prst="flowChartOr">
              <a:avLst/>
            </a:prstGeom>
            <a:solidFill>
              <a:srgbClr val="FFFF0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流程图: 或者 360"/>
            <p:cNvSpPr/>
            <p:nvPr/>
          </p:nvSpPr>
          <p:spPr>
            <a:xfrm>
              <a:off x="4573554" y="3236088"/>
              <a:ext cx="108000" cy="108000"/>
            </a:xfrm>
            <a:prstGeom prst="flowChartOr">
              <a:avLst/>
            </a:prstGeom>
            <a:solidFill>
              <a:srgbClr val="00B05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流程图: 联系 361"/>
            <p:cNvSpPr/>
            <p:nvPr/>
          </p:nvSpPr>
          <p:spPr>
            <a:xfrm>
              <a:off x="4351600" y="2971238"/>
              <a:ext cx="576000" cy="576000"/>
            </a:xfrm>
            <a:prstGeom prst="flowChartConnector">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397"/>
          <p:cNvGrpSpPr/>
          <p:nvPr/>
        </p:nvGrpSpPr>
        <p:grpSpPr>
          <a:xfrm>
            <a:off x="1612900" y="2855088"/>
            <a:ext cx="841096" cy="2059812"/>
            <a:chOff x="5240354" y="1680338"/>
            <a:chExt cx="841096" cy="2059812"/>
          </a:xfrm>
        </p:grpSpPr>
        <p:sp>
          <p:nvSpPr>
            <p:cNvPr id="101" name="流程图: 联系 100"/>
            <p:cNvSpPr/>
            <p:nvPr/>
          </p:nvSpPr>
          <p:spPr>
            <a:xfrm>
              <a:off x="5505450" y="2673350"/>
              <a:ext cx="576000" cy="576000"/>
            </a:xfrm>
            <a:prstGeom prst="flowChartConnector">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流程图: 联系 362"/>
            <p:cNvSpPr/>
            <p:nvPr/>
          </p:nvSpPr>
          <p:spPr>
            <a:xfrm>
              <a:off x="5240354" y="3164150"/>
              <a:ext cx="576000" cy="576000"/>
            </a:xfrm>
            <a:prstGeom prst="flowChartConnector">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p:txBody>
        </p:sp>
        <p:sp>
          <p:nvSpPr>
            <p:cNvPr id="364" name="流程图: 联系 363"/>
            <p:cNvSpPr/>
            <p:nvPr/>
          </p:nvSpPr>
          <p:spPr>
            <a:xfrm>
              <a:off x="5526076" y="3251974"/>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流程图: 联系 364"/>
            <p:cNvSpPr/>
            <p:nvPr/>
          </p:nvSpPr>
          <p:spPr>
            <a:xfrm>
              <a:off x="5628198" y="218040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流程图: 联系 365"/>
            <p:cNvSpPr/>
            <p:nvPr/>
          </p:nvSpPr>
          <p:spPr>
            <a:xfrm>
              <a:off x="5830330" y="248520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流程图: 联系 366"/>
            <p:cNvSpPr/>
            <p:nvPr/>
          </p:nvSpPr>
          <p:spPr>
            <a:xfrm>
              <a:off x="5771074" y="2823346"/>
              <a:ext cx="36000" cy="36000"/>
            </a:xfrm>
            <a:prstGeom prst="flowChartConnector">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流程图: 联系 367"/>
            <p:cNvSpPr/>
            <p:nvPr/>
          </p:nvSpPr>
          <p:spPr>
            <a:xfrm>
              <a:off x="5806512" y="218992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流程图: 联系 368"/>
            <p:cNvSpPr/>
            <p:nvPr/>
          </p:nvSpPr>
          <p:spPr>
            <a:xfrm>
              <a:off x="5628198" y="2715908"/>
              <a:ext cx="36000" cy="36000"/>
            </a:xfrm>
            <a:prstGeom prst="flowChartConnector">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流程图: 联系 369"/>
            <p:cNvSpPr/>
            <p:nvPr/>
          </p:nvSpPr>
          <p:spPr>
            <a:xfrm>
              <a:off x="5877950" y="231851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流程图: 联系 370"/>
            <p:cNvSpPr/>
            <p:nvPr/>
          </p:nvSpPr>
          <p:spPr>
            <a:xfrm>
              <a:off x="5668952" y="3251974"/>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流程图: 联系 371"/>
            <p:cNvSpPr/>
            <p:nvPr/>
          </p:nvSpPr>
          <p:spPr>
            <a:xfrm>
              <a:off x="5735074" y="168033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流程图: 联系 372"/>
            <p:cNvSpPr/>
            <p:nvPr/>
          </p:nvSpPr>
          <p:spPr>
            <a:xfrm>
              <a:off x="5913950" y="175177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流程图: 联系 373"/>
            <p:cNvSpPr/>
            <p:nvPr/>
          </p:nvSpPr>
          <p:spPr>
            <a:xfrm>
              <a:off x="5771074" y="189465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流程图: 联系 374"/>
            <p:cNvSpPr/>
            <p:nvPr/>
          </p:nvSpPr>
          <p:spPr>
            <a:xfrm>
              <a:off x="5913950" y="189465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流程图: 联系 375"/>
            <p:cNvSpPr/>
            <p:nvPr/>
          </p:nvSpPr>
          <p:spPr>
            <a:xfrm>
              <a:off x="5699636" y="203752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流程图: 联系 376"/>
            <p:cNvSpPr/>
            <p:nvPr/>
          </p:nvSpPr>
          <p:spPr>
            <a:xfrm>
              <a:off x="5802304" y="203752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流程图: 联系 377"/>
            <p:cNvSpPr/>
            <p:nvPr/>
          </p:nvSpPr>
          <p:spPr>
            <a:xfrm>
              <a:off x="5740390" y="239471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流程图: 联系 378"/>
            <p:cNvSpPr/>
            <p:nvPr/>
          </p:nvSpPr>
          <p:spPr>
            <a:xfrm>
              <a:off x="5562076" y="3358850"/>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流程图: 联系 379"/>
            <p:cNvSpPr/>
            <p:nvPr/>
          </p:nvSpPr>
          <p:spPr>
            <a:xfrm>
              <a:off x="5606492" y="3015954"/>
              <a:ext cx="36000" cy="36000"/>
            </a:xfrm>
            <a:prstGeom prst="flowChartConnector">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流程图: 联系 380"/>
            <p:cNvSpPr/>
            <p:nvPr/>
          </p:nvSpPr>
          <p:spPr>
            <a:xfrm>
              <a:off x="5758892" y="3168354"/>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流程图: 联系 381"/>
            <p:cNvSpPr/>
            <p:nvPr/>
          </p:nvSpPr>
          <p:spPr>
            <a:xfrm>
              <a:off x="5704952" y="3394850"/>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流程图: 联系 382"/>
            <p:cNvSpPr/>
            <p:nvPr/>
          </p:nvSpPr>
          <p:spPr>
            <a:xfrm>
              <a:off x="5628198" y="3609164"/>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流程图: 联系 383"/>
            <p:cNvSpPr/>
            <p:nvPr/>
          </p:nvSpPr>
          <p:spPr>
            <a:xfrm>
              <a:off x="5490638" y="3573164"/>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流程图: 联系 384"/>
            <p:cNvSpPr/>
            <p:nvPr/>
          </p:nvSpPr>
          <p:spPr>
            <a:xfrm>
              <a:off x="5637722" y="250159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流程图: 联系 385"/>
            <p:cNvSpPr/>
            <p:nvPr/>
          </p:nvSpPr>
          <p:spPr>
            <a:xfrm>
              <a:off x="5790122" y="258255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流程图: 联系 386"/>
            <p:cNvSpPr/>
            <p:nvPr/>
          </p:nvSpPr>
          <p:spPr>
            <a:xfrm>
              <a:off x="5663636" y="232328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流程图: 联系 387"/>
            <p:cNvSpPr/>
            <p:nvPr/>
          </p:nvSpPr>
          <p:spPr>
            <a:xfrm>
              <a:off x="5740390" y="2966222"/>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p:txBody>
        </p:sp>
        <p:sp>
          <p:nvSpPr>
            <p:cNvPr id="389" name="流程图: 联系 388"/>
            <p:cNvSpPr/>
            <p:nvPr/>
          </p:nvSpPr>
          <p:spPr>
            <a:xfrm>
              <a:off x="5556760" y="2811164"/>
              <a:ext cx="36000" cy="36000"/>
            </a:xfrm>
            <a:prstGeom prst="flowChartConnector">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1" name="流程图: 联系 390"/>
            <p:cNvSpPr/>
            <p:nvPr/>
          </p:nvSpPr>
          <p:spPr>
            <a:xfrm>
              <a:off x="5628198" y="260903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流程图: 联系 391"/>
            <p:cNvSpPr/>
            <p:nvPr/>
          </p:nvSpPr>
          <p:spPr>
            <a:xfrm>
              <a:off x="5490638" y="3109098"/>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流程图: 联系 392"/>
            <p:cNvSpPr/>
            <p:nvPr/>
          </p:nvSpPr>
          <p:spPr>
            <a:xfrm>
              <a:off x="5520760" y="3430288"/>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4" name="流程图: 或者 393"/>
            <p:cNvSpPr/>
            <p:nvPr/>
          </p:nvSpPr>
          <p:spPr>
            <a:xfrm>
              <a:off x="5487954" y="3411750"/>
              <a:ext cx="108000" cy="108000"/>
            </a:xfrm>
            <a:prstGeom prst="flowChartOr">
              <a:avLst/>
            </a:prstGeom>
            <a:solidFill>
              <a:srgbClr val="FFFF0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5" name="流程图: 或者 394"/>
            <p:cNvSpPr/>
            <p:nvPr/>
          </p:nvSpPr>
          <p:spPr>
            <a:xfrm>
              <a:off x="5640354" y="3236088"/>
              <a:ext cx="108000" cy="108000"/>
            </a:xfrm>
            <a:prstGeom prst="flowChartOr">
              <a:avLst/>
            </a:prstGeom>
            <a:solidFill>
              <a:srgbClr val="00B05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6" name="流程图: 联系 395"/>
            <p:cNvSpPr/>
            <p:nvPr/>
          </p:nvSpPr>
          <p:spPr>
            <a:xfrm>
              <a:off x="5418400" y="2971238"/>
              <a:ext cx="576000" cy="576000"/>
            </a:xfrm>
            <a:prstGeom prst="flowChartConnector">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流程图: 或者 396"/>
            <p:cNvSpPr/>
            <p:nvPr/>
          </p:nvSpPr>
          <p:spPr>
            <a:xfrm>
              <a:off x="5727700" y="2940050"/>
              <a:ext cx="108000" cy="108000"/>
            </a:xfrm>
            <a:prstGeom prst="flowChartOr">
              <a:avLst/>
            </a:prstGeom>
            <a:solidFill>
              <a:srgbClr val="0000FF"/>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520"/>
          <p:cNvGrpSpPr/>
          <p:nvPr/>
        </p:nvGrpSpPr>
        <p:grpSpPr>
          <a:xfrm>
            <a:off x="3209646" y="2812488"/>
            <a:ext cx="977900" cy="2146862"/>
            <a:chOff x="4927600" y="2408500"/>
            <a:chExt cx="977900" cy="2146862"/>
          </a:xfrm>
        </p:grpSpPr>
        <p:sp>
          <p:nvSpPr>
            <p:cNvPr id="477" name="流程图: 联系 476"/>
            <p:cNvSpPr/>
            <p:nvPr/>
          </p:nvSpPr>
          <p:spPr>
            <a:xfrm>
              <a:off x="5192696" y="3488562"/>
              <a:ext cx="576000" cy="576000"/>
            </a:xfrm>
            <a:prstGeom prst="flowChartConnector">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流程图: 联系 477"/>
            <p:cNvSpPr/>
            <p:nvPr/>
          </p:nvSpPr>
          <p:spPr>
            <a:xfrm>
              <a:off x="4927600" y="3979362"/>
              <a:ext cx="576000" cy="576000"/>
            </a:xfrm>
            <a:prstGeom prst="flowChartConnector">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p:txBody>
        </p:sp>
        <p:sp>
          <p:nvSpPr>
            <p:cNvPr id="479" name="流程图: 联系 478"/>
            <p:cNvSpPr/>
            <p:nvPr/>
          </p:nvSpPr>
          <p:spPr>
            <a:xfrm>
              <a:off x="5213322" y="4067186"/>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流程图: 联系 479"/>
            <p:cNvSpPr/>
            <p:nvPr/>
          </p:nvSpPr>
          <p:spPr>
            <a:xfrm>
              <a:off x="5315444" y="2995616"/>
              <a:ext cx="36000" cy="36000"/>
            </a:xfrm>
            <a:prstGeom prst="flowChartConnector">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流程图: 联系 480"/>
            <p:cNvSpPr/>
            <p:nvPr/>
          </p:nvSpPr>
          <p:spPr>
            <a:xfrm>
              <a:off x="5517576" y="330041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流程图: 联系 481"/>
            <p:cNvSpPr/>
            <p:nvPr/>
          </p:nvSpPr>
          <p:spPr>
            <a:xfrm>
              <a:off x="5458320" y="3638558"/>
              <a:ext cx="36000" cy="36000"/>
            </a:xfrm>
            <a:prstGeom prst="flowChartConnector">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流程图: 联系 482"/>
            <p:cNvSpPr/>
            <p:nvPr/>
          </p:nvSpPr>
          <p:spPr>
            <a:xfrm>
              <a:off x="5493758" y="300514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流程图: 联系 483"/>
            <p:cNvSpPr/>
            <p:nvPr/>
          </p:nvSpPr>
          <p:spPr>
            <a:xfrm>
              <a:off x="5315444" y="3531120"/>
              <a:ext cx="36000" cy="36000"/>
            </a:xfrm>
            <a:prstGeom prst="flowChartConnector">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流程图: 联系 484"/>
            <p:cNvSpPr/>
            <p:nvPr/>
          </p:nvSpPr>
          <p:spPr>
            <a:xfrm>
              <a:off x="5565196" y="3133722"/>
              <a:ext cx="36000" cy="36000"/>
            </a:xfrm>
            <a:prstGeom prst="flowChartConnector">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流程图: 联系 485"/>
            <p:cNvSpPr/>
            <p:nvPr/>
          </p:nvSpPr>
          <p:spPr>
            <a:xfrm>
              <a:off x="5356198" y="4067186"/>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7" name="流程图: 联系 486"/>
            <p:cNvSpPr/>
            <p:nvPr/>
          </p:nvSpPr>
          <p:spPr>
            <a:xfrm>
              <a:off x="5422320" y="2495550"/>
              <a:ext cx="36000" cy="36000"/>
            </a:xfrm>
            <a:prstGeom prst="flowChartConnector">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8" name="流程图: 联系 487"/>
            <p:cNvSpPr/>
            <p:nvPr/>
          </p:nvSpPr>
          <p:spPr>
            <a:xfrm>
              <a:off x="5601196" y="2566988"/>
              <a:ext cx="36000" cy="36000"/>
            </a:xfrm>
            <a:prstGeom prst="flowChartConnector">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9" name="流程图: 联系 488"/>
            <p:cNvSpPr/>
            <p:nvPr/>
          </p:nvSpPr>
          <p:spPr>
            <a:xfrm>
              <a:off x="5458320" y="2709864"/>
              <a:ext cx="36000" cy="36000"/>
            </a:xfrm>
            <a:prstGeom prst="flowChartConnector">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0" name="流程图: 联系 489"/>
            <p:cNvSpPr/>
            <p:nvPr/>
          </p:nvSpPr>
          <p:spPr>
            <a:xfrm>
              <a:off x="5601196" y="270986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流程图: 联系 490"/>
            <p:cNvSpPr/>
            <p:nvPr/>
          </p:nvSpPr>
          <p:spPr>
            <a:xfrm>
              <a:off x="5386882" y="2852740"/>
              <a:ext cx="36000" cy="36000"/>
            </a:xfrm>
            <a:prstGeom prst="flowChartConnector">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2" name="流程图: 联系 491"/>
            <p:cNvSpPr/>
            <p:nvPr/>
          </p:nvSpPr>
          <p:spPr>
            <a:xfrm>
              <a:off x="5489550" y="2852740"/>
              <a:ext cx="36000" cy="36000"/>
            </a:xfrm>
            <a:prstGeom prst="flowChartConnector">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流程图: 联系 492"/>
            <p:cNvSpPr/>
            <p:nvPr/>
          </p:nvSpPr>
          <p:spPr>
            <a:xfrm>
              <a:off x="5427636" y="3209930"/>
              <a:ext cx="36000" cy="36000"/>
            </a:xfrm>
            <a:prstGeom prst="flowChartConnector">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4" name="流程图: 联系 493"/>
            <p:cNvSpPr/>
            <p:nvPr/>
          </p:nvSpPr>
          <p:spPr>
            <a:xfrm>
              <a:off x="5249322" y="4174062"/>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5" name="流程图: 联系 494"/>
            <p:cNvSpPr/>
            <p:nvPr/>
          </p:nvSpPr>
          <p:spPr>
            <a:xfrm>
              <a:off x="5293738" y="3831166"/>
              <a:ext cx="36000" cy="36000"/>
            </a:xfrm>
            <a:prstGeom prst="flowChartConnector">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6" name="流程图: 联系 495"/>
            <p:cNvSpPr/>
            <p:nvPr/>
          </p:nvSpPr>
          <p:spPr>
            <a:xfrm>
              <a:off x="5446138" y="3983566"/>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流程图: 联系 496"/>
            <p:cNvSpPr/>
            <p:nvPr/>
          </p:nvSpPr>
          <p:spPr>
            <a:xfrm>
              <a:off x="5392198" y="4210062"/>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8" name="流程图: 联系 497"/>
            <p:cNvSpPr/>
            <p:nvPr/>
          </p:nvSpPr>
          <p:spPr>
            <a:xfrm>
              <a:off x="5315444" y="4424376"/>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9" name="流程图: 联系 498"/>
            <p:cNvSpPr/>
            <p:nvPr/>
          </p:nvSpPr>
          <p:spPr>
            <a:xfrm>
              <a:off x="5177884" y="4388376"/>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0" name="流程图: 联系 499"/>
            <p:cNvSpPr/>
            <p:nvPr/>
          </p:nvSpPr>
          <p:spPr>
            <a:xfrm>
              <a:off x="5324968" y="3316806"/>
              <a:ext cx="36000" cy="36000"/>
            </a:xfrm>
            <a:prstGeom prst="flowChartConnector">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1" name="流程图: 联系 500"/>
            <p:cNvSpPr/>
            <p:nvPr/>
          </p:nvSpPr>
          <p:spPr>
            <a:xfrm>
              <a:off x="5477368" y="3397768"/>
              <a:ext cx="36000" cy="36000"/>
            </a:xfrm>
            <a:prstGeom prst="flowChartConnector">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流程图: 联系 501"/>
            <p:cNvSpPr/>
            <p:nvPr/>
          </p:nvSpPr>
          <p:spPr>
            <a:xfrm>
              <a:off x="5350882" y="3138492"/>
              <a:ext cx="36000" cy="36000"/>
            </a:xfrm>
            <a:prstGeom prst="flowChartConnector">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流程图: 联系 502"/>
            <p:cNvSpPr/>
            <p:nvPr/>
          </p:nvSpPr>
          <p:spPr>
            <a:xfrm>
              <a:off x="5427636" y="3781434"/>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p:txBody>
        </p:sp>
        <p:sp>
          <p:nvSpPr>
            <p:cNvPr id="504" name="流程图: 联系 503"/>
            <p:cNvSpPr/>
            <p:nvPr/>
          </p:nvSpPr>
          <p:spPr>
            <a:xfrm>
              <a:off x="5244006" y="3626376"/>
              <a:ext cx="36000" cy="36000"/>
            </a:xfrm>
            <a:prstGeom prst="flowChartConnector">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6" name="流程图: 联系 505"/>
            <p:cNvSpPr/>
            <p:nvPr/>
          </p:nvSpPr>
          <p:spPr>
            <a:xfrm>
              <a:off x="5315444" y="3424244"/>
              <a:ext cx="36000" cy="36000"/>
            </a:xfrm>
            <a:prstGeom prst="flowChartConnector">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7" name="流程图: 联系 506"/>
            <p:cNvSpPr/>
            <p:nvPr/>
          </p:nvSpPr>
          <p:spPr>
            <a:xfrm>
              <a:off x="5177884" y="3924310"/>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8" name="流程图: 联系 507"/>
            <p:cNvSpPr/>
            <p:nvPr/>
          </p:nvSpPr>
          <p:spPr>
            <a:xfrm>
              <a:off x="5208006" y="4245500"/>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9" name="流程图: 或者 508"/>
            <p:cNvSpPr/>
            <p:nvPr/>
          </p:nvSpPr>
          <p:spPr>
            <a:xfrm>
              <a:off x="5175200" y="4226962"/>
              <a:ext cx="108000" cy="108000"/>
            </a:xfrm>
            <a:prstGeom prst="flowChartOr">
              <a:avLst/>
            </a:prstGeom>
            <a:solidFill>
              <a:srgbClr val="FFFF0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0" name="流程图: 或者 509"/>
            <p:cNvSpPr/>
            <p:nvPr/>
          </p:nvSpPr>
          <p:spPr>
            <a:xfrm>
              <a:off x="5327600" y="4051300"/>
              <a:ext cx="108000" cy="108000"/>
            </a:xfrm>
            <a:prstGeom prst="flowChartOr">
              <a:avLst/>
            </a:prstGeom>
            <a:solidFill>
              <a:srgbClr val="00B05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1" name="流程图: 联系 510"/>
            <p:cNvSpPr/>
            <p:nvPr/>
          </p:nvSpPr>
          <p:spPr>
            <a:xfrm>
              <a:off x="5105646" y="3786450"/>
              <a:ext cx="576000" cy="576000"/>
            </a:xfrm>
            <a:prstGeom prst="flowChartConnector">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2" name="流程图: 或者 511"/>
            <p:cNvSpPr/>
            <p:nvPr/>
          </p:nvSpPr>
          <p:spPr>
            <a:xfrm>
              <a:off x="5414946" y="3755262"/>
              <a:ext cx="108000" cy="108000"/>
            </a:xfrm>
            <a:prstGeom prst="flowChartOr">
              <a:avLst/>
            </a:prstGeom>
            <a:solidFill>
              <a:srgbClr val="0000FF"/>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3" name="流程图: 联系 512"/>
            <p:cNvSpPr/>
            <p:nvPr/>
          </p:nvSpPr>
          <p:spPr>
            <a:xfrm>
              <a:off x="5060950" y="3251200"/>
              <a:ext cx="576000" cy="576000"/>
            </a:xfrm>
            <a:prstGeom prst="flowChartConnector">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4" name="流程图: 联系 513"/>
            <p:cNvSpPr/>
            <p:nvPr/>
          </p:nvSpPr>
          <p:spPr>
            <a:xfrm>
              <a:off x="5240600" y="3030800"/>
              <a:ext cx="576000" cy="576000"/>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5" name="流程图: 联系 514"/>
            <p:cNvSpPr/>
            <p:nvPr/>
          </p:nvSpPr>
          <p:spPr>
            <a:xfrm>
              <a:off x="5194300" y="2717800"/>
              <a:ext cx="576000" cy="576000"/>
            </a:xfrm>
            <a:prstGeom prst="flowChartConnector">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6" name="流程图: 联系 515"/>
            <p:cNvSpPr/>
            <p:nvPr/>
          </p:nvSpPr>
          <p:spPr>
            <a:xfrm>
              <a:off x="5329500" y="2408500"/>
              <a:ext cx="576000" cy="576000"/>
            </a:xfrm>
            <a:prstGeom prst="flowChartConnector">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7" name="流程图: 或者 516"/>
            <p:cNvSpPr/>
            <p:nvPr/>
          </p:nvSpPr>
          <p:spPr>
            <a:xfrm>
              <a:off x="5283200" y="3498800"/>
              <a:ext cx="108000" cy="108000"/>
            </a:xfrm>
            <a:prstGeom prst="flowChartOr">
              <a:avLst/>
            </a:prstGeom>
            <a:solidFill>
              <a:srgbClr val="00B0F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8" name="流程图: 或者 517"/>
            <p:cNvSpPr/>
            <p:nvPr/>
          </p:nvSpPr>
          <p:spPr>
            <a:xfrm>
              <a:off x="5486350" y="3251200"/>
              <a:ext cx="108000" cy="108000"/>
            </a:xfrm>
            <a:prstGeom prst="flowChartOr">
              <a:avLst/>
            </a:prstGeom>
            <a:solidFill>
              <a:srgbClr val="C0000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9" name="流程图: 或者 518"/>
            <p:cNvSpPr/>
            <p:nvPr/>
          </p:nvSpPr>
          <p:spPr>
            <a:xfrm>
              <a:off x="5461000" y="2965400"/>
              <a:ext cx="108000" cy="108000"/>
            </a:xfrm>
            <a:prstGeom prst="flowChartOr">
              <a:avLst/>
            </a:prstGeom>
            <a:solidFill>
              <a:srgbClr val="7030A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流程图: 或者 519"/>
            <p:cNvSpPr/>
            <p:nvPr/>
          </p:nvSpPr>
          <p:spPr>
            <a:xfrm>
              <a:off x="5549900" y="2673350"/>
              <a:ext cx="108000" cy="108000"/>
            </a:xfrm>
            <a:prstGeom prst="flowChartOr">
              <a:avLst/>
            </a:prstGeom>
            <a:solidFill>
              <a:srgbClr val="7030A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53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5" name="矩形 404"/>
          <p:cNvSpPr/>
          <p:nvPr/>
        </p:nvSpPr>
        <p:spPr>
          <a:xfrm>
            <a:off x="482600" y="1339850"/>
            <a:ext cx="8001056" cy="646331"/>
          </a:xfrm>
          <a:prstGeom prst="rect">
            <a:avLst/>
          </a:prstGeom>
        </p:spPr>
        <p:txBody>
          <a:bodyPr wrap="square">
            <a:spAutoFit/>
          </a:bodyPr>
          <a:lstStyle/>
          <a:p>
            <a:pPr marL="342900" indent="-342900">
              <a:buFont typeface="+mj-lt"/>
              <a:buAutoNum type="arabicPeriod"/>
            </a:pPr>
            <a:r>
              <a:rPr lang="en-US" altLang="zh-CN" dirty="0" smtClean="0"/>
              <a:t>Sample contracted points using farthest-point sampling and a ball of radius r (r=0.02*</a:t>
            </a:r>
            <a:r>
              <a:rPr lang="en-US" altLang="zh-CN" dirty="0" err="1" smtClean="0"/>
              <a:t>diag</a:t>
            </a:r>
            <a:r>
              <a:rPr lang="en-US" altLang="zh-CN" dirty="0" smtClean="0"/>
              <a:t>(BBOX|P|) )</a:t>
            </a:r>
          </a:p>
        </p:txBody>
      </p:sp>
      <p:pic>
        <p:nvPicPr>
          <p:cNvPr id="21506" name="Picture 2" descr="E:\jjcao_newLab\self\workspace_cloudcontr\ppt\furthest_downsampling.gif"/>
          <p:cNvPicPr>
            <a:picLocks noChangeAspect="1" noChangeArrowheads="1" noCrop="1"/>
          </p:cNvPicPr>
          <p:nvPr/>
        </p:nvPicPr>
        <p:blipFill>
          <a:blip r:embed="rId3">
            <a:clrChange>
              <a:clrFrom>
                <a:srgbClr val="C0C0C0"/>
              </a:clrFrom>
              <a:clrTo>
                <a:srgbClr val="C0C0C0">
                  <a:alpha val="0"/>
                </a:srgbClr>
              </a:clrTo>
            </a:clrChange>
          </a:blip>
          <a:srcRect/>
          <a:stretch>
            <a:fillRect/>
          </a:stretch>
        </p:blipFill>
        <p:spPr bwMode="auto">
          <a:xfrm>
            <a:off x="4502150" y="2717800"/>
            <a:ext cx="3048000" cy="2286000"/>
          </a:xfrm>
          <a:prstGeom prst="rect">
            <a:avLst/>
          </a:prstGeom>
          <a:noFill/>
        </p:spPr>
      </p:pic>
      <p:sp>
        <p:nvSpPr>
          <p:cNvPr id="290" name="灯片编号占位符 289"/>
          <p:cNvSpPr>
            <a:spLocks noGrp="1"/>
          </p:cNvSpPr>
          <p:nvPr>
            <p:ph type="sldNum" sz="quarter" idx="12"/>
          </p:nvPr>
        </p:nvSpPr>
        <p:spPr/>
        <p:txBody>
          <a:bodyPr/>
          <a:lstStyle/>
          <a:p>
            <a:pPr>
              <a:defRPr/>
            </a:pPr>
            <a:fld id="{6BEEA6DE-2F47-4A6B-AE22-2F1052A0CAE7}" type="slidenum">
              <a:rPr lang="zh-CN" altLang="en-US" smtClean="0"/>
              <a:pPr>
                <a:defRPr/>
              </a:pPr>
              <a:t>11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7"/>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E:\jjcao_newLab\self\workspace_cloudcontr\ppt\build_connectivity.gif"/>
          <p:cNvPicPr>
            <a:picLocks noChangeAspect="1" noChangeArrowheads="1" noCrop="1"/>
          </p:cNvPicPr>
          <p:nvPr/>
        </p:nvPicPr>
        <p:blipFill>
          <a:blip r:embed="rId3">
            <a:clrChange>
              <a:clrFrom>
                <a:srgbClr val="C0C0C0"/>
              </a:clrFrom>
              <a:clrTo>
                <a:srgbClr val="C0C0C0">
                  <a:alpha val="0"/>
                </a:srgbClr>
              </a:clrTo>
            </a:clrChange>
          </a:blip>
          <a:srcRect/>
          <a:stretch>
            <a:fillRect/>
          </a:stretch>
        </p:blipFill>
        <p:spPr bwMode="auto">
          <a:xfrm>
            <a:off x="6096000" y="2743200"/>
            <a:ext cx="3048000" cy="2286000"/>
          </a:xfrm>
          <a:prstGeom prst="rect">
            <a:avLst/>
          </a:prstGeom>
          <a:noFill/>
        </p:spPr>
      </p:pic>
      <p:sp>
        <p:nvSpPr>
          <p:cNvPr id="2" name="标题 1"/>
          <p:cNvSpPr>
            <a:spLocks noGrp="1"/>
          </p:cNvSpPr>
          <p:nvPr>
            <p:ph type="title"/>
          </p:nvPr>
        </p:nvSpPr>
        <p:spPr>
          <a:xfrm>
            <a:off x="304800" y="274638"/>
            <a:ext cx="8578850" cy="796908"/>
          </a:xfrm>
        </p:spPr>
        <p:txBody>
          <a:bodyPr/>
          <a:lstStyle/>
          <a:p>
            <a:r>
              <a:rPr lang="en-US" altLang="zh-CN" sz="3200" dirty="0" smtClean="0"/>
              <a:t>Topological thinning – Building connectivity </a:t>
            </a:r>
            <a:endParaRPr lang="zh-CN" altLang="en-US" sz="3200" dirty="0"/>
          </a:p>
        </p:txBody>
      </p:sp>
      <p:grpSp>
        <p:nvGrpSpPr>
          <p:cNvPr id="3" name="组合 95"/>
          <p:cNvGrpSpPr/>
          <p:nvPr/>
        </p:nvGrpSpPr>
        <p:grpSpPr>
          <a:xfrm>
            <a:off x="4483100" y="3307318"/>
            <a:ext cx="1986007" cy="1391682"/>
            <a:chOff x="6661150" y="1784350"/>
            <a:chExt cx="1986007" cy="1391682"/>
          </a:xfrm>
        </p:grpSpPr>
        <p:pic>
          <p:nvPicPr>
            <p:cNvPr id="50" name="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661150" y="1784350"/>
              <a:ext cx="1911350" cy="1022350"/>
            </a:xfrm>
            <a:prstGeom prst="rect">
              <a:avLst/>
            </a:prstGeom>
            <a:noFill/>
          </p:spPr>
        </p:pic>
        <p:sp>
          <p:nvSpPr>
            <p:cNvPr id="51" name="矩形 50"/>
            <p:cNvSpPr/>
            <p:nvPr/>
          </p:nvSpPr>
          <p:spPr>
            <a:xfrm>
              <a:off x="6705600" y="2806700"/>
              <a:ext cx="1941557" cy="369332"/>
            </a:xfrm>
            <a:prstGeom prst="rect">
              <a:avLst/>
            </a:prstGeom>
          </p:spPr>
          <p:txBody>
            <a:bodyPr wrap="none">
              <a:spAutoFit/>
            </a:bodyPr>
            <a:lstStyle/>
            <a:p>
              <a:r>
                <a:rPr lang="en-US" altLang="zh-CN" dirty="0" smtClean="0"/>
                <a:t>Adjacency matrix</a:t>
              </a:r>
              <a:endParaRPr lang="zh-CN" altLang="en-US" dirty="0"/>
            </a:p>
          </p:txBody>
        </p:sp>
      </p:grpSp>
      <p:grpSp>
        <p:nvGrpSpPr>
          <p:cNvPr id="4" name="组合 51"/>
          <p:cNvGrpSpPr/>
          <p:nvPr/>
        </p:nvGrpSpPr>
        <p:grpSpPr>
          <a:xfrm>
            <a:off x="438150" y="3098800"/>
            <a:ext cx="977900" cy="2146862"/>
            <a:chOff x="4927600" y="2408500"/>
            <a:chExt cx="977900" cy="2146862"/>
          </a:xfrm>
        </p:grpSpPr>
        <p:sp>
          <p:nvSpPr>
            <p:cNvPr id="53" name="流程图: 联系 52"/>
            <p:cNvSpPr/>
            <p:nvPr/>
          </p:nvSpPr>
          <p:spPr>
            <a:xfrm>
              <a:off x="5192696" y="3488562"/>
              <a:ext cx="576000" cy="576000"/>
            </a:xfrm>
            <a:prstGeom prst="flowChartConnector">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流程图: 联系 53"/>
            <p:cNvSpPr/>
            <p:nvPr/>
          </p:nvSpPr>
          <p:spPr>
            <a:xfrm>
              <a:off x="4927600" y="3979362"/>
              <a:ext cx="576000" cy="576000"/>
            </a:xfrm>
            <a:prstGeom prst="flowChartConnector">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p:txBody>
        </p:sp>
        <p:sp>
          <p:nvSpPr>
            <p:cNvPr id="55" name="流程图: 联系 54"/>
            <p:cNvSpPr/>
            <p:nvPr/>
          </p:nvSpPr>
          <p:spPr>
            <a:xfrm>
              <a:off x="5213322" y="4067186"/>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流程图: 联系 55"/>
            <p:cNvSpPr/>
            <p:nvPr/>
          </p:nvSpPr>
          <p:spPr>
            <a:xfrm>
              <a:off x="5315444" y="2995616"/>
              <a:ext cx="36000" cy="36000"/>
            </a:xfrm>
            <a:prstGeom prst="flowChartConnector">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流程图: 联系 56"/>
            <p:cNvSpPr/>
            <p:nvPr/>
          </p:nvSpPr>
          <p:spPr>
            <a:xfrm>
              <a:off x="5517576" y="3300416"/>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流程图: 联系 57"/>
            <p:cNvSpPr/>
            <p:nvPr/>
          </p:nvSpPr>
          <p:spPr>
            <a:xfrm>
              <a:off x="5458320" y="3638558"/>
              <a:ext cx="36000" cy="36000"/>
            </a:xfrm>
            <a:prstGeom prst="flowChartConnector">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流程图: 联系 58"/>
            <p:cNvSpPr/>
            <p:nvPr/>
          </p:nvSpPr>
          <p:spPr>
            <a:xfrm>
              <a:off x="5493758" y="3005140"/>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流程图: 联系 59"/>
            <p:cNvSpPr/>
            <p:nvPr/>
          </p:nvSpPr>
          <p:spPr>
            <a:xfrm>
              <a:off x="5315444" y="3531120"/>
              <a:ext cx="36000" cy="36000"/>
            </a:xfrm>
            <a:prstGeom prst="flowChartConnector">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流程图: 联系 60"/>
            <p:cNvSpPr/>
            <p:nvPr/>
          </p:nvSpPr>
          <p:spPr>
            <a:xfrm>
              <a:off x="5565196" y="3133722"/>
              <a:ext cx="36000" cy="36000"/>
            </a:xfrm>
            <a:prstGeom prst="flowChartConnector">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流程图: 联系 61"/>
            <p:cNvSpPr/>
            <p:nvPr/>
          </p:nvSpPr>
          <p:spPr>
            <a:xfrm>
              <a:off x="5356198" y="4067186"/>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流程图: 联系 62"/>
            <p:cNvSpPr/>
            <p:nvPr/>
          </p:nvSpPr>
          <p:spPr>
            <a:xfrm>
              <a:off x="5422320" y="2495550"/>
              <a:ext cx="36000" cy="36000"/>
            </a:xfrm>
            <a:prstGeom prst="flowChartConnector">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流程图: 联系 63"/>
            <p:cNvSpPr/>
            <p:nvPr/>
          </p:nvSpPr>
          <p:spPr>
            <a:xfrm>
              <a:off x="5601196" y="2566988"/>
              <a:ext cx="36000" cy="36000"/>
            </a:xfrm>
            <a:prstGeom prst="flowChartConnector">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流程图: 联系 64"/>
            <p:cNvSpPr/>
            <p:nvPr/>
          </p:nvSpPr>
          <p:spPr>
            <a:xfrm>
              <a:off x="5458320" y="2709864"/>
              <a:ext cx="36000" cy="36000"/>
            </a:xfrm>
            <a:prstGeom prst="flowChartConnector">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流程图: 联系 65"/>
            <p:cNvSpPr/>
            <p:nvPr/>
          </p:nvSpPr>
          <p:spPr>
            <a:xfrm>
              <a:off x="5601196" y="270986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流程图: 联系 66"/>
            <p:cNvSpPr/>
            <p:nvPr/>
          </p:nvSpPr>
          <p:spPr>
            <a:xfrm>
              <a:off x="5386882" y="2852740"/>
              <a:ext cx="36000" cy="36000"/>
            </a:xfrm>
            <a:prstGeom prst="flowChartConnector">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流程图: 联系 67"/>
            <p:cNvSpPr/>
            <p:nvPr/>
          </p:nvSpPr>
          <p:spPr>
            <a:xfrm>
              <a:off x="5489550" y="2852740"/>
              <a:ext cx="36000" cy="36000"/>
            </a:xfrm>
            <a:prstGeom prst="flowChartConnector">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流程图: 联系 68"/>
            <p:cNvSpPr/>
            <p:nvPr/>
          </p:nvSpPr>
          <p:spPr>
            <a:xfrm>
              <a:off x="5427636" y="3209930"/>
              <a:ext cx="36000" cy="36000"/>
            </a:xfrm>
            <a:prstGeom prst="flowChartConnector">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流程图: 联系 69"/>
            <p:cNvSpPr/>
            <p:nvPr/>
          </p:nvSpPr>
          <p:spPr>
            <a:xfrm>
              <a:off x="5249322" y="4174062"/>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流程图: 联系 70"/>
            <p:cNvSpPr/>
            <p:nvPr/>
          </p:nvSpPr>
          <p:spPr>
            <a:xfrm>
              <a:off x="5293738" y="3831166"/>
              <a:ext cx="36000" cy="36000"/>
            </a:xfrm>
            <a:prstGeom prst="flowChartConnector">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流程图: 联系 71"/>
            <p:cNvSpPr/>
            <p:nvPr/>
          </p:nvSpPr>
          <p:spPr>
            <a:xfrm>
              <a:off x="5446138" y="3983566"/>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流程图: 联系 72"/>
            <p:cNvSpPr/>
            <p:nvPr/>
          </p:nvSpPr>
          <p:spPr>
            <a:xfrm>
              <a:off x="5392198" y="4210062"/>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流程图: 联系 73"/>
            <p:cNvSpPr/>
            <p:nvPr/>
          </p:nvSpPr>
          <p:spPr>
            <a:xfrm>
              <a:off x="5315444" y="4424376"/>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流程图: 联系 74"/>
            <p:cNvSpPr/>
            <p:nvPr/>
          </p:nvSpPr>
          <p:spPr>
            <a:xfrm>
              <a:off x="5177884" y="4388376"/>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流程图: 联系 75"/>
            <p:cNvSpPr/>
            <p:nvPr/>
          </p:nvSpPr>
          <p:spPr>
            <a:xfrm>
              <a:off x="5324968" y="3316806"/>
              <a:ext cx="36000" cy="36000"/>
            </a:xfrm>
            <a:prstGeom prst="flowChartConnector">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流程图: 联系 76"/>
            <p:cNvSpPr/>
            <p:nvPr/>
          </p:nvSpPr>
          <p:spPr>
            <a:xfrm>
              <a:off x="5477368" y="3397768"/>
              <a:ext cx="36000" cy="36000"/>
            </a:xfrm>
            <a:prstGeom prst="flowChartConnector">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流程图: 联系 77"/>
            <p:cNvSpPr/>
            <p:nvPr/>
          </p:nvSpPr>
          <p:spPr>
            <a:xfrm>
              <a:off x="5350882" y="3138492"/>
              <a:ext cx="36000" cy="36000"/>
            </a:xfrm>
            <a:prstGeom prst="flowChartConnector">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流程图: 联系 78"/>
            <p:cNvSpPr/>
            <p:nvPr/>
          </p:nvSpPr>
          <p:spPr>
            <a:xfrm>
              <a:off x="5427636" y="3781434"/>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p:txBody>
        </p:sp>
        <p:sp>
          <p:nvSpPr>
            <p:cNvPr id="80" name="流程图: 联系 79"/>
            <p:cNvSpPr/>
            <p:nvPr/>
          </p:nvSpPr>
          <p:spPr>
            <a:xfrm>
              <a:off x="5244006" y="3626376"/>
              <a:ext cx="36000" cy="36000"/>
            </a:xfrm>
            <a:prstGeom prst="flowChartConnector">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流程图: 联系 80"/>
            <p:cNvSpPr/>
            <p:nvPr/>
          </p:nvSpPr>
          <p:spPr>
            <a:xfrm>
              <a:off x="5315444" y="3424244"/>
              <a:ext cx="36000" cy="36000"/>
            </a:xfrm>
            <a:prstGeom prst="flowChartConnector">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流程图: 联系 81"/>
            <p:cNvSpPr/>
            <p:nvPr/>
          </p:nvSpPr>
          <p:spPr>
            <a:xfrm>
              <a:off x="5177884" y="3924310"/>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流程图: 联系 82"/>
            <p:cNvSpPr/>
            <p:nvPr/>
          </p:nvSpPr>
          <p:spPr>
            <a:xfrm>
              <a:off x="5208006" y="4245500"/>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流程图: 或者 83"/>
            <p:cNvSpPr/>
            <p:nvPr/>
          </p:nvSpPr>
          <p:spPr>
            <a:xfrm>
              <a:off x="5175200" y="4226962"/>
              <a:ext cx="108000" cy="108000"/>
            </a:xfrm>
            <a:prstGeom prst="flowChartOr">
              <a:avLst/>
            </a:prstGeom>
            <a:solidFill>
              <a:srgbClr val="FFFF0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流程图: 或者 84"/>
            <p:cNvSpPr/>
            <p:nvPr/>
          </p:nvSpPr>
          <p:spPr>
            <a:xfrm>
              <a:off x="5327600" y="4051300"/>
              <a:ext cx="108000" cy="108000"/>
            </a:xfrm>
            <a:prstGeom prst="flowChartOr">
              <a:avLst/>
            </a:prstGeom>
            <a:solidFill>
              <a:srgbClr val="00B05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流程图: 联系 85"/>
            <p:cNvSpPr/>
            <p:nvPr/>
          </p:nvSpPr>
          <p:spPr>
            <a:xfrm>
              <a:off x="5105646" y="3786450"/>
              <a:ext cx="576000" cy="576000"/>
            </a:xfrm>
            <a:prstGeom prst="flowChartConnector">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流程图: 或者 86"/>
            <p:cNvSpPr/>
            <p:nvPr/>
          </p:nvSpPr>
          <p:spPr>
            <a:xfrm>
              <a:off x="5414946" y="3755262"/>
              <a:ext cx="108000" cy="108000"/>
            </a:xfrm>
            <a:prstGeom prst="flowChartOr">
              <a:avLst/>
            </a:prstGeom>
            <a:solidFill>
              <a:srgbClr val="0000FF"/>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流程图: 联系 87"/>
            <p:cNvSpPr/>
            <p:nvPr/>
          </p:nvSpPr>
          <p:spPr>
            <a:xfrm>
              <a:off x="5060950" y="3251200"/>
              <a:ext cx="576000" cy="576000"/>
            </a:xfrm>
            <a:prstGeom prst="flowChartConnector">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流程图: 联系 88"/>
            <p:cNvSpPr/>
            <p:nvPr/>
          </p:nvSpPr>
          <p:spPr>
            <a:xfrm>
              <a:off x="5240600" y="3030800"/>
              <a:ext cx="576000" cy="576000"/>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流程图: 联系 89"/>
            <p:cNvSpPr/>
            <p:nvPr/>
          </p:nvSpPr>
          <p:spPr>
            <a:xfrm>
              <a:off x="5194300" y="2717800"/>
              <a:ext cx="576000" cy="576000"/>
            </a:xfrm>
            <a:prstGeom prst="flowChartConnector">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流程图: 联系 90"/>
            <p:cNvSpPr/>
            <p:nvPr/>
          </p:nvSpPr>
          <p:spPr>
            <a:xfrm>
              <a:off x="5329500" y="2408500"/>
              <a:ext cx="576000" cy="576000"/>
            </a:xfrm>
            <a:prstGeom prst="flowChartConnector">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流程图: 或者 91"/>
            <p:cNvSpPr/>
            <p:nvPr/>
          </p:nvSpPr>
          <p:spPr>
            <a:xfrm>
              <a:off x="5283200" y="3498800"/>
              <a:ext cx="108000" cy="108000"/>
            </a:xfrm>
            <a:prstGeom prst="flowChartOr">
              <a:avLst/>
            </a:prstGeom>
            <a:solidFill>
              <a:srgbClr val="00B0F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流程图: 或者 92"/>
            <p:cNvSpPr/>
            <p:nvPr/>
          </p:nvSpPr>
          <p:spPr>
            <a:xfrm>
              <a:off x="5486350" y="3251200"/>
              <a:ext cx="108000" cy="108000"/>
            </a:xfrm>
            <a:prstGeom prst="flowChartOr">
              <a:avLst/>
            </a:prstGeom>
            <a:solidFill>
              <a:srgbClr val="C0000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流程图: 或者 93"/>
            <p:cNvSpPr/>
            <p:nvPr/>
          </p:nvSpPr>
          <p:spPr>
            <a:xfrm>
              <a:off x="5461000" y="2965400"/>
              <a:ext cx="108000" cy="108000"/>
            </a:xfrm>
            <a:prstGeom prst="flowChartOr">
              <a:avLst/>
            </a:prstGeom>
            <a:solidFill>
              <a:srgbClr val="7030A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流程图: 或者 94"/>
            <p:cNvSpPr/>
            <p:nvPr/>
          </p:nvSpPr>
          <p:spPr>
            <a:xfrm>
              <a:off x="5549900" y="2673350"/>
              <a:ext cx="108000" cy="108000"/>
            </a:xfrm>
            <a:prstGeom prst="flowChartOr">
              <a:avLst/>
            </a:prstGeom>
            <a:solidFill>
              <a:srgbClr val="7030A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矩形 100"/>
          <p:cNvSpPr/>
          <p:nvPr/>
        </p:nvSpPr>
        <p:spPr>
          <a:xfrm>
            <a:off x="482600" y="1404719"/>
            <a:ext cx="8204200" cy="1200329"/>
          </a:xfrm>
          <a:prstGeom prst="rect">
            <a:avLst/>
          </a:prstGeom>
        </p:spPr>
        <p:txBody>
          <a:bodyPr wrap="square">
            <a:spAutoFit/>
          </a:bodyPr>
          <a:lstStyle/>
          <a:p>
            <a:pPr marL="342900" indent="-342900">
              <a:buFont typeface="+mj-lt"/>
              <a:buAutoNum type="arabicPeriod"/>
            </a:pPr>
            <a:r>
              <a:rPr lang="en-US" altLang="zh-CN" dirty="0" smtClean="0">
                <a:solidFill>
                  <a:schemeClr val="bg1">
                    <a:lumMod val="65000"/>
                  </a:schemeClr>
                </a:solidFill>
              </a:rPr>
              <a:t>Sample contracted points using farthest-point sampling and a ball of radius r (r=0.02*</a:t>
            </a:r>
            <a:r>
              <a:rPr lang="en-US" altLang="zh-CN" dirty="0" err="1" smtClean="0">
                <a:solidFill>
                  <a:schemeClr val="bg1">
                    <a:lumMod val="65000"/>
                  </a:schemeClr>
                </a:solidFill>
              </a:rPr>
              <a:t>diag</a:t>
            </a:r>
            <a:r>
              <a:rPr lang="en-US" altLang="zh-CN" dirty="0" smtClean="0">
                <a:solidFill>
                  <a:schemeClr val="bg1">
                    <a:lumMod val="65000"/>
                  </a:schemeClr>
                </a:solidFill>
              </a:rPr>
              <a:t>(BBOX|P|) )</a:t>
            </a:r>
          </a:p>
          <a:p>
            <a:pPr marL="342900" indent="-342900">
              <a:buFont typeface="+mj-lt"/>
              <a:buAutoNum type="arabicPeriod"/>
            </a:pPr>
            <a:r>
              <a:rPr lang="en-US" altLang="zh-CN" dirty="0" smtClean="0"/>
              <a:t>Connecting two samples if their associated points share common local 1-ring neighbors</a:t>
            </a:r>
          </a:p>
        </p:txBody>
      </p:sp>
      <p:grpSp>
        <p:nvGrpSpPr>
          <p:cNvPr id="52" name="组合 261"/>
          <p:cNvGrpSpPr/>
          <p:nvPr/>
        </p:nvGrpSpPr>
        <p:grpSpPr>
          <a:xfrm>
            <a:off x="3371850" y="3143250"/>
            <a:ext cx="908050" cy="2197100"/>
            <a:chOff x="5530850" y="2743200"/>
            <a:chExt cx="908050" cy="2197100"/>
          </a:xfrm>
        </p:grpSpPr>
        <p:sp>
          <p:nvSpPr>
            <p:cNvPr id="5" name="流程图: 联系 4"/>
            <p:cNvSpPr/>
            <p:nvPr/>
          </p:nvSpPr>
          <p:spPr>
            <a:xfrm>
              <a:off x="5803922" y="4445774"/>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联系 5"/>
            <p:cNvSpPr/>
            <p:nvPr/>
          </p:nvSpPr>
          <p:spPr>
            <a:xfrm>
              <a:off x="5906044" y="3374204"/>
              <a:ext cx="36000" cy="36000"/>
            </a:xfrm>
            <a:prstGeom prst="flowChartConnector">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联系 6"/>
            <p:cNvSpPr/>
            <p:nvPr/>
          </p:nvSpPr>
          <p:spPr>
            <a:xfrm>
              <a:off x="6108176" y="3679004"/>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联系 7"/>
            <p:cNvSpPr/>
            <p:nvPr/>
          </p:nvSpPr>
          <p:spPr>
            <a:xfrm>
              <a:off x="6048920" y="4017146"/>
              <a:ext cx="36000" cy="36000"/>
            </a:xfrm>
            <a:prstGeom prst="flowChartConnector">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联系 8"/>
            <p:cNvSpPr/>
            <p:nvPr/>
          </p:nvSpPr>
          <p:spPr>
            <a:xfrm>
              <a:off x="6084358" y="338372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联系 9"/>
            <p:cNvSpPr/>
            <p:nvPr/>
          </p:nvSpPr>
          <p:spPr>
            <a:xfrm>
              <a:off x="5906044" y="3909708"/>
              <a:ext cx="36000" cy="36000"/>
            </a:xfrm>
            <a:prstGeom prst="flowChartConnector">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联系 10"/>
            <p:cNvSpPr/>
            <p:nvPr/>
          </p:nvSpPr>
          <p:spPr>
            <a:xfrm>
              <a:off x="6155796" y="3512310"/>
              <a:ext cx="36000" cy="36000"/>
            </a:xfrm>
            <a:prstGeom prst="flowChartConnector">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联系 11"/>
            <p:cNvSpPr/>
            <p:nvPr/>
          </p:nvSpPr>
          <p:spPr>
            <a:xfrm>
              <a:off x="5946798" y="4445774"/>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联系 12"/>
            <p:cNvSpPr/>
            <p:nvPr/>
          </p:nvSpPr>
          <p:spPr>
            <a:xfrm>
              <a:off x="6012920" y="2874138"/>
              <a:ext cx="36000" cy="36000"/>
            </a:xfrm>
            <a:prstGeom prst="flowChartConnector">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联系 13"/>
            <p:cNvSpPr/>
            <p:nvPr/>
          </p:nvSpPr>
          <p:spPr>
            <a:xfrm>
              <a:off x="6191796" y="2945576"/>
              <a:ext cx="36000" cy="36000"/>
            </a:xfrm>
            <a:prstGeom prst="flowChartConnector">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联系 14"/>
            <p:cNvSpPr/>
            <p:nvPr/>
          </p:nvSpPr>
          <p:spPr>
            <a:xfrm>
              <a:off x="6048920" y="3088452"/>
              <a:ext cx="36000" cy="36000"/>
            </a:xfrm>
            <a:prstGeom prst="flowChartConnector">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联系 15"/>
            <p:cNvSpPr/>
            <p:nvPr/>
          </p:nvSpPr>
          <p:spPr>
            <a:xfrm>
              <a:off x="6191796" y="3088452"/>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联系 16"/>
            <p:cNvSpPr/>
            <p:nvPr/>
          </p:nvSpPr>
          <p:spPr>
            <a:xfrm>
              <a:off x="5977482" y="3231328"/>
              <a:ext cx="36000" cy="36000"/>
            </a:xfrm>
            <a:prstGeom prst="flowChartConnector">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联系 17"/>
            <p:cNvSpPr/>
            <p:nvPr/>
          </p:nvSpPr>
          <p:spPr>
            <a:xfrm>
              <a:off x="6080150" y="3231328"/>
              <a:ext cx="36000" cy="36000"/>
            </a:xfrm>
            <a:prstGeom prst="flowChartConnector">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联系 18"/>
            <p:cNvSpPr/>
            <p:nvPr/>
          </p:nvSpPr>
          <p:spPr>
            <a:xfrm>
              <a:off x="6018236" y="3588518"/>
              <a:ext cx="36000" cy="36000"/>
            </a:xfrm>
            <a:prstGeom prst="flowChartConnector">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联系 19"/>
            <p:cNvSpPr/>
            <p:nvPr/>
          </p:nvSpPr>
          <p:spPr>
            <a:xfrm>
              <a:off x="5839922" y="4552650"/>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联系 20"/>
            <p:cNvSpPr/>
            <p:nvPr/>
          </p:nvSpPr>
          <p:spPr>
            <a:xfrm>
              <a:off x="5884338" y="4209754"/>
              <a:ext cx="36000" cy="36000"/>
            </a:xfrm>
            <a:prstGeom prst="flowChartConnector">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联系 21"/>
            <p:cNvSpPr/>
            <p:nvPr/>
          </p:nvSpPr>
          <p:spPr>
            <a:xfrm>
              <a:off x="6036738" y="4362154"/>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联系 22"/>
            <p:cNvSpPr/>
            <p:nvPr/>
          </p:nvSpPr>
          <p:spPr>
            <a:xfrm>
              <a:off x="5982798" y="4588650"/>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联系 23"/>
            <p:cNvSpPr/>
            <p:nvPr/>
          </p:nvSpPr>
          <p:spPr>
            <a:xfrm>
              <a:off x="5906044" y="4802964"/>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联系 24"/>
            <p:cNvSpPr/>
            <p:nvPr/>
          </p:nvSpPr>
          <p:spPr>
            <a:xfrm>
              <a:off x="5768484" y="4766964"/>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联系 25"/>
            <p:cNvSpPr/>
            <p:nvPr/>
          </p:nvSpPr>
          <p:spPr>
            <a:xfrm>
              <a:off x="5915568" y="3695394"/>
              <a:ext cx="36000" cy="36000"/>
            </a:xfrm>
            <a:prstGeom prst="flowChartConnector">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联系 26"/>
            <p:cNvSpPr/>
            <p:nvPr/>
          </p:nvSpPr>
          <p:spPr>
            <a:xfrm>
              <a:off x="6067968" y="3776356"/>
              <a:ext cx="36000" cy="36000"/>
            </a:xfrm>
            <a:prstGeom prst="flowChartConnector">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联系 27"/>
            <p:cNvSpPr/>
            <p:nvPr/>
          </p:nvSpPr>
          <p:spPr>
            <a:xfrm>
              <a:off x="5941482" y="3517080"/>
              <a:ext cx="36000" cy="36000"/>
            </a:xfrm>
            <a:prstGeom prst="flowChartConnector">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联系 28"/>
            <p:cNvSpPr/>
            <p:nvPr/>
          </p:nvSpPr>
          <p:spPr>
            <a:xfrm>
              <a:off x="6018236" y="4160022"/>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p:txBody>
        </p:sp>
        <p:sp>
          <p:nvSpPr>
            <p:cNvPr id="30" name="流程图: 联系 29"/>
            <p:cNvSpPr/>
            <p:nvPr/>
          </p:nvSpPr>
          <p:spPr>
            <a:xfrm>
              <a:off x="5834606" y="4004964"/>
              <a:ext cx="36000" cy="36000"/>
            </a:xfrm>
            <a:prstGeom prst="flowChartConnector">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流程图: 联系 30"/>
            <p:cNvSpPr/>
            <p:nvPr/>
          </p:nvSpPr>
          <p:spPr>
            <a:xfrm>
              <a:off x="5906044" y="3802832"/>
              <a:ext cx="36000" cy="36000"/>
            </a:xfrm>
            <a:prstGeom prst="flowChartConnector">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联系 31"/>
            <p:cNvSpPr/>
            <p:nvPr/>
          </p:nvSpPr>
          <p:spPr>
            <a:xfrm>
              <a:off x="5768484" y="4302898"/>
              <a:ext cx="36000" cy="36000"/>
            </a:xfrm>
            <a:prstGeom prst="flowChartConnector">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联系 32"/>
            <p:cNvSpPr/>
            <p:nvPr/>
          </p:nvSpPr>
          <p:spPr>
            <a:xfrm>
              <a:off x="5798606" y="4624088"/>
              <a:ext cx="36000" cy="36000"/>
            </a:xfrm>
            <a:prstGeom prst="flowChartConnector">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流程图: 或者 33"/>
            <p:cNvSpPr/>
            <p:nvPr/>
          </p:nvSpPr>
          <p:spPr>
            <a:xfrm>
              <a:off x="5765800" y="4605550"/>
              <a:ext cx="108000" cy="108000"/>
            </a:xfrm>
            <a:prstGeom prst="flowChartOr">
              <a:avLst/>
            </a:prstGeom>
            <a:solidFill>
              <a:srgbClr val="FFFF0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流程图: 或者 34"/>
            <p:cNvSpPr/>
            <p:nvPr/>
          </p:nvSpPr>
          <p:spPr>
            <a:xfrm>
              <a:off x="5918200" y="4429888"/>
              <a:ext cx="108000" cy="108000"/>
            </a:xfrm>
            <a:prstGeom prst="flowChartOr">
              <a:avLst/>
            </a:prstGeom>
            <a:solidFill>
              <a:srgbClr val="00B05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流程图: 或者 35"/>
            <p:cNvSpPr/>
            <p:nvPr/>
          </p:nvSpPr>
          <p:spPr>
            <a:xfrm>
              <a:off x="6005546" y="4133850"/>
              <a:ext cx="108000" cy="108000"/>
            </a:xfrm>
            <a:prstGeom prst="flowChartOr">
              <a:avLst/>
            </a:prstGeom>
            <a:solidFill>
              <a:srgbClr val="0000FF"/>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流程图: 或者 36"/>
            <p:cNvSpPr/>
            <p:nvPr/>
          </p:nvSpPr>
          <p:spPr>
            <a:xfrm>
              <a:off x="5873800" y="3877388"/>
              <a:ext cx="108000" cy="108000"/>
            </a:xfrm>
            <a:prstGeom prst="flowChartOr">
              <a:avLst/>
            </a:prstGeom>
            <a:solidFill>
              <a:srgbClr val="00B0F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流程图: 或者 37"/>
            <p:cNvSpPr/>
            <p:nvPr/>
          </p:nvSpPr>
          <p:spPr>
            <a:xfrm>
              <a:off x="6076950" y="3629788"/>
              <a:ext cx="108000" cy="108000"/>
            </a:xfrm>
            <a:prstGeom prst="flowChartOr">
              <a:avLst/>
            </a:prstGeom>
            <a:solidFill>
              <a:srgbClr val="C0000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或者 38"/>
            <p:cNvSpPr/>
            <p:nvPr/>
          </p:nvSpPr>
          <p:spPr>
            <a:xfrm>
              <a:off x="6051600" y="3343988"/>
              <a:ext cx="108000" cy="108000"/>
            </a:xfrm>
            <a:prstGeom prst="flowChartOr">
              <a:avLst/>
            </a:prstGeom>
            <a:solidFill>
              <a:srgbClr val="7030A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流程图: 或者 39"/>
            <p:cNvSpPr/>
            <p:nvPr/>
          </p:nvSpPr>
          <p:spPr>
            <a:xfrm>
              <a:off x="6140500" y="3051938"/>
              <a:ext cx="108000" cy="108000"/>
            </a:xfrm>
            <a:prstGeom prst="flowChartOr">
              <a:avLst/>
            </a:prstGeom>
            <a:solidFill>
              <a:srgbClr val="7030A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stCxn id="34" idx="7"/>
              <a:endCxn id="35" idx="3"/>
            </p:cNvCxnSpPr>
            <p:nvPr/>
          </p:nvCxnSpPr>
          <p:spPr>
            <a:xfrm rot="5400000" flipH="1" flipV="1">
              <a:off x="5842000" y="4538056"/>
              <a:ext cx="108000" cy="7603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6" idx="3"/>
              <a:endCxn id="35" idx="0"/>
            </p:cNvCxnSpPr>
            <p:nvPr/>
          </p:nvCxnSpPr>
          <p:spPr>
            <a:xfrm rot="5400000">
              <a:off x="5894854" y="4303380"/>
              <a:ext cx="203854" cy="491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7" idx="5"/>
            </p:cNvCxnSpPr>
            <p:nvPr/>
          </p:nvCxnSpPr>
          <p:spPr>
            <a:xfrm rot="16200000" flipH="1">
              <a:off x="5913626" y="4021930"/>
              <a:ext cx="190332" cy="856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38" idx="4"/>
              <a:endCxn id="37" idx="7"/>
            </p:cNvCxnSpPr>
            <p:nvPr/>
          </p:nvCxnSpPr>
          <p:spPr>
            <a:xfrm rot="5400000">
              <a:off x="5970759" y="3733013"/>
              <a:ext cx="155416" cy="16496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9" idx="4"/>
            </p:cNvCxnSpPr>
            <p:nvPr/>
          </p:nvCxnSpPr>
          <p:spPr>
            <a:xfrm rot="16200000" flipH="1">
              <a:off x="6037786" y="3519802"/>
              <a:ext cx="170528" cy="349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0" idx="3"/>
            </p:cNvCxnSpPr>
            <p:nvPr/>
          </p:nvCxnSpPr>
          <p:spPr>
            <a:xfrm rot="5400000">
              <a:off x="6008005" y="3222617"/>
              <a:ext cx="226806" cy="698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6200000" flipH="1">
              <a:off x="6004872" y="2891528"/>
              <a:ext cx="315706" cy="444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5400000">
              <a:off x="5673775" y="4778375"/>
              <a:ext cx="266700" cy="444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39" idx="3"/>
              <a:endCxn id="37" idx="1"/>
            </p:cNvCxnSpPr>
            <p:nvPr/>
          </p:nvCxnSpPr>
          <p:spPr>
            <a:xfrm rot="5400000">
              <a:off x="5750000" y="3575788"/>
              <a:ext cx="457032" cy="177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流程图: 摘录 147"/>
            <p:cNvSpPr/>
            <p:nvPr/>
          </p:nvSpPr>
          <p:spPr>
            <a:xfrm>
              <a:off x="5791200" y="3243580"/>
              <a:ext cx="45719" cy="45719"/>
            </a:xfrm>
            <a:prstGeom prst="flowChartExtract">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流程图: 摘录 150"/>
            <p:cNvSpPr/>
            <p:nvPr/>
          </p:nvSpPr>
          <p:spPr>
            <a:xfrm>
              <a:off x="5746750" y="3378200"/>
              <a:ext cx="45719" cy="45719"/>
            </a:xfrm>
            <a:prstGeom prst="flowChartExtract">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流程图: 摘录 151"/>
            <p:cNvSpPr/>
            <p:nvPr/>
          </p:nvSpPr>
          <p:spPr>
            <a:xfrm>
              <a:off x="5746750" y="3511550"/>
              <a:ext cx="45719" cy="45719"/>
            </a:xfrm>
            <a:prstGeom prst="flowChartExtract">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流程图: 摘录 152"/>
            <p:cNvSpPr/>
            <p:nvPr/>
          </p:nvSpPr>
          <p:spPr>
            <a:xfrm>
              <a:off x="6323331" y="3511550"/>
              <a:ext cx="45719" cy="45719"/>
            </a:xfrm>
            <a:prstGeom prst="flowChartExtract">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流程图: 摘录 153"/>
            <p:cNvSpPr/>
            <p:nvPr/>
          </p:nvSpPr>
          <p:spPr>
            <a:xfrm>
              <a:off x="6323331" y="3376931"/>
              <a:ext cx="45719" cy="45719"/>
            </a:xfrm>
            <a:prstGeom prst="flowChartExtract">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流程图: 摘录 154"/>
            <p:cNvSpPr/>
            <p:nvPr/>
          </p:nvSpPr>
          <p:spPr>
            <a:xfrm>
              <a:off x="5789931" y="3556000"/>
              <a:ext cx="45719" cy="45719"/>
            </a:xfrm>
            <a:prstGeom prst="flowChartExtra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流程图: 摘录 155"/>
            <p:cNvSpPr/>
            <p:nvPr/>
          </p:nvSpPr>
          <p:spPr>
            <a:xfrm>
              <a:off x="5745481" y="3689350"/>
              <a:ext cx="45719" cy="45719"/>
            </a:xfrm>
            <a:prstGeom prst="flowChartExtra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流程图: 摘录 156"/>
            <p:cNvSpPr/>
            <p:nvPr/>
          </p:nvSpPr>
          <p:spPr>
            <a:xfrm>
              <a:off x="6323331" y="3644900"/>
              <a:ext cx="45719" cy="45719"/>
            </a:xfrm>
            <a:prstGeom prst="flowChartExtra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流程图: 摘录 157"/>
            <p:cNvSpPr/>
            <p:nvPr/>
          </p:nvSpPr>
          <p:spPr>
            <a:xfrm>
              <a:off x="6280150" y="3776981"/>
              <a:ext cx="45719" cy="45719"/>
            </a:xfrm>
            <a:prstGeom prst="flowChartExtra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流程图: 摘录 158"/>
            <p:cNvSpPr/>
            <p:nvPr/>
          </p:nvSpPr>
          <p:spPr>
            <a:xfrm>
              <a:off x="5701031" y="3778250"/>
              <a:ext cx="45719" cy="45719"/>
            </a:xfrm>
            <a:prstGeom prst="flowChartExtract">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流程图: 摘录 159"/>
            <p:cNvSpPr/>
            <p:nvPr/>
          </p:nvSpPr>
          <p:spPr>
            <a:xfrm>
              <a:off x="5657850" y="3999231"/>
              <a:ext cx="45719" cy="45719"/>
            </a:xfrm>
            <a:prstGeom prst="flowChartExtract">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流程图: 摘录 160"/>
            <p:cNvSpPr/>
            <p:nvPr/>
          </p:nvSpPr>
          <p:spPr>
            <a:xfrm>
              <a:off x="6235700" y="3867150"/>
              <a:ext cx="45719" cy="45719"/>
            </a:xfrm>
            <a:prstGeom prst="flowChartExtract">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流程图: 摘录 161"/>
            <p:cNvSpPr/>
            <p:nvPr/>
          </p:nvSpPr>
          <p:spPr>
            <a:xfrm>
              <a:off x="6234431" y="4000500"/>
              <a:ext cx="45719" cy="45719"/>
            </a:xfrm>
            <a:prstGeom prst="flowChartExtract">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163"/>
            <p:cNvSpPr/>
            <p:nvPr/>
          </p:nvSpPr>
          <p:spPr>
            <a:xfrm>
              <a:off x="5530850" y="2762250"/>
              <a:ext cx="338667" cy="2114550"/>
            </a:xfrm>
            <a:custGeom>
              <a:avLst/>
              <a:gdLst>
                <a:gd name="connsiteX0" fmla="*/ 298450 w 338667"/>
                <a:gd name="connsiteY0" fmla="*/ 0 h 2114550"/>
                <a:gd name="connsiteX1" fmla="*/ 336550 w 338667"/>
                <a:gd name="connsiteY1" fmla="*/ 292100 h 2114550"/>
                <a:gd name="connsiteX2" fmla="*/ 285750 w 338667"/>
                <a:gd name="connsiteY2" fmla="*/ 520700 h 2114550"/>
                <a:gd name="connsiteX3" fmla="*/ 228600 w 338667"/>
                <a:gd name="connsiteY3" fmla="*/ 647700 h 2114550"/>
                <a:gd name="connsiteX4" fmla="*/ 234950 w 338667"/>
                <a:gd name="connsiteY4" fmla="*/ 787400 h 2114550"/>
                <a:gd name="connsiteX5" fmla="*/ 304800 w 338667"/>
                <a:gd name="connsiteY5" fmla="*/ 825500 h 2114550"/>
                <a:gd name="connsiteX6" fmla="*/ 254000 w 338667"/>
                <a:gd name="connsiteY6" fmla="*/ 889000 h 2114550"/>
                <a:gd name="connsiteX7" fmla="*/ 152400 w 338667"/>
                <a:gd name="connsiteY7" fmla="*/ 1149350 h 2114550"/>
                <a:gd name="connsiteX8" fmla="*/ 139700 w 338667"/>
                <a:gd name="connsiteY8" fmla="*/ 1422400 h 2114550"/>
                <a:gd name="connsiteX9" fmla="*/ 120650 w 338667"/>
                <a:gd name="connsiteY9" fmla="*/ 1803400 h 2114550"/>
                <a:gd name="connsiteX10" fmla="*/ 0 w 338667"/>
                <a:gd name="connsiteY10" fmla="*/ 2114550 h 211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8667" h="2114550">
                  <a:moveTo>
                    <a:pt x="298450" y="0"/>
                  </a:moveTo>
                  <a:cubicBezTo>
                    <a:pt x="318558" y="102658"/>
                    <a:pt x="338667" y="205317"/>
                    <a:pt x="336550" y="292100"/>
                  </a:cubicBezTo>
                  <a:cubicBezTo>
                    <a:pt x="334433" y="378883"/>
                    <a:pt x="303742" y="461433"/>
                    <a:pt x="285750" y="520700"/>
                  </a:cubicBezTo>
                  <a:cubicBezTo>
                    <a:pt x="267758" y="579967"/>
                    <a:pt x="237067" y="603250"/>
                    <a:pt x="228600" y="647700"/>
                  </a:cubicBezTo>
                  <a:cubicBezTo>
                    <a:pt x="220133" y="692150"/>
                    <a:pt x="222250" y="757767"/>
                    <a:pt x="234950" y="787400"/>
                  </a:cubicBezTo>
                  <a:cubicBezTo>
                    <a:pt x="247650" y="817033"/>
                    <a:pt x="301625" y="808567"/>
                    <a:pt x="304800" y="825500"/>
                  </a:cubicBezTo>
                  <a:cubicBezTo>
                    <a:pt x="307975" y="842433"/>
                    <a:pt x="279400" y="835025"/>
                    <a:pt x="254000" y="889000"/>
                  </a:cubicBezTo>
                  <a:cubicBezTo>
                    <a:pt x="228600" y="942975"/>
                    <a:pt x="171450" y="1060450"/>
                    <a:pt x="152400" y="1149350"/>
                  </a:cubicBezTo>
                  <a:cubicBezTo>
                    <a:pt x="133350" y="1238250"/>
                    <a:pt x="144992" y="1313392"/>
                    <a:pt x="139700" y="1422400"/>
                  </a:cubicBezTo>
                  <a:cubicBezTo>
                    <a:pt x="134408" y="1531408"/>
                    <a:pt x="143933" y="1688042"/>
                    <a:pt x="120650" y="1803400"/>
                  </a:cubicBezTo>
                  <a:cubicBezTo>
                    <a:pt x="97367" y="1918758"/>
                    <a:pt x="34925" y="2054225"/>
                    <a:pt x="0" y="2114550"/>
                  </a:cubicBezTo>
                </a:path>
              </a:pathLst>
            </a:cu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5" name="任意多边形 164"/>
            <p:cNvSpPr/>
            <p:nvPr/>
          </p:nvSpPr>
          <p:spPr>
            <a:xfrm>
              <a:off x="6083300" y="2743200"/>
              <a:ext cx="337608" cy="2197100"/>
            </a:xfrm>
            <a:custGeom>
              <a:avLst/>
              <a:gdLst>
                <a:gd name="connsiteX0" fmla="*/ 260350 w 337608"/>
                <a:gd name="connsiteY0" fmla="*/ 0 h 2197100"/>
                <a:gd name="connsiteX1" fmla="*/ 336550 w 337608"/>
                <a:gd name="connsiteY1" fmla="*/ 349250 h 2197100"/>
                <a:gd name="connsiteX2" fmla="*/ 266700 w 337608"/>
                <a:gd name="connsiteY2" fmla="*/ 679450 h 2197100"/>
                <a:gd name="connsiteX3" fmla="*/ 260350 w 337608"/>
                <a:gd name="connsiteY3" fmla="*/ 952500 h 2197100"/>
                <a:gd name="connsiteX4" fmla="*/ 177800 w 337608"/>
                <a:gd name="connsiteY4" fmla="*/ 1181100 h 2197100"/>
                <a:gd name="connsiteX5" fmla="*/ 190500 w 337608"/>
                <a:gd name="connsiteY5" fmla="*/ 1479550 h 2197100"/>
                <a:gd name="connsiteX6" fmla="*/ 107950 w 337608"/>
                <a:gd name="connsiteY6" fmla="*/ 1892300 h 2197100"/>
                <a:gd name="connsiteX7" fmla="*/ 0 w 337608"/>
                <a:gd name="connsiteY7" fmla="*/ 2197100 h 219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608" h="2197100">
                  <a:moveTo>
                    <a:pt x="260350" y="0"/>
                  </a:moveTo>
                  <a:cubicBezTo>
                    <a:pt x="297921" y="118004"/>
                    <a:pt x="335492" y="236008"/>
                    <a:pt x="336550" y="349250"/>
                  </a:cubicBezTo>
                  <a:cubicBezTo>
                    <a:pt x="337608" y="462492"/>
                    <a:pt x="279400" y="578908"/>
                    <a:pt x="266700" y="679450"/>
                  </a:cubicBezTo>
                  <a:cubicBezTo>
                    <a:pt x="254000" y="779992"/>
                    <a:pt x="275167" y="868892"/>
                    <a:pt x="260350" y="952500"/>
                  </a:cubicBezTo>
                  <a:cubicBezTo>
                    <a:pt x="245533" y="1036108"/>
                    <a:pt x="189442" y="1093258"/>
                    <a:pt x="177800" y="1181100"/>
                  </a:cubicBezTo>
                  <a:cubicBezTo>
                    <a:pt x="166158" y="1268942"/>
                    <a:pt x="202142" y="1361017"/>
                    <a:pt x="190500" y="1479550"/>
                  </a:cubicBezTo>
                  <a:cubicBezTo>
                    <a:pt x="178858" y="1598083"/>
                    <a:pt x="139700" y="1772708"/>
                    <a:pt x="107950" y="1892300"/>
                  </a:cubicBezTo>
                  <a:cubicBezTo>
                    <a:pt x="76200" y="2011892"/>
                    <a:pt x="40217" y="2116667"/>
                    <a:pt x="0" y="2197100"/>
                  </a:cubicBezTo>
                </a:path>
              </a:pathLst>
            </a:cu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8" name="矩形 167"/>
            <p:cNvSpPr/>
            <p:nvPr/>
          </p:nvSpPr>
          <p:spPr>
            <a:xfrm>
              <a:off x="6127750" y="3234551"/>
              <a:ext cx="311150" cy="276999"/>
            </a:xfrm>
            <a:prstGeom prst="rect">
              <a:avLst/>
            </a:prstGeom>
          </p:spPr>
          <p:txBody>
            <a:bodyPr wrap="square">
              <a:spAutoFit/>
            </a:bodyPr>
            <a:lstStyle/>
            <a:p>
              <a:r>
                <a:rPr lang="en-US" altLang="zh-CN" sz="1200" b="1" dirty="0" err="1" smtClean="0">
                  <a:solidFill>
                    <a:srgbClr val="7030A0"/>
                  </a:solidFill>
                  <a:latin typeface="+mj-lt"/>
                  <a:ea typeface="+mj-ea"/>
                  <a:cs typeface="+mj-cs"/>
                </a:rPr>
                <a:t>i</a:t>
              </a:r>
              <a:endParaRPr lang="zh-CN" altLang="en-US" sz="1200" b="1" dirty="0" smtClean="0">
                <a:solidFill>
                  <a:srgbClr val="7030A0"/>
                </a:solidFill>
                <a:latin typeface="+mj-lt"/>
                <a:ea typeface="+mj-ea"/>
                <a:cs typeface="+mj-cs"/>
              </a:endParaRPr>
            </a:p>
          </p:txBody>
        </p:sp>
        <p:sp>
          <p:nvSpPr>
            <p:cNvPr id="169" name="矩形 168"/>
            <p:cNvSpPr/>
            <p:nvPr/>
          </p:nvSpPr>
          <p:spPr>
            <a:xfrm>
              <a:off x="5949950" y="3774301"/>
              <a:ext cx="311150" cy="276999"/>
            </a:xfrm>
            <a:prstGeom prst="rect">
              <a:avLst/>
            </a:prstGeom>
          </p:spPr>
          <p:txBody>
            <a:bodyPr wrap="square">
              <a:spAutoFit/>
            </a:bodyPr>
            <a:lstStyle/>
            <a:p>
              <a:r>
                <a:rPr lang="en-US" altLang="zh-CN" sz="1200" b="1" dirty="0" smtClean="0">
                  <a:solidFill>
                    <a:srgbClr val="00B0F0"/>
                  </a:solidFill>
                  <a:latin typeface="+mj-lt"/>
                  <a:ea typeface="+mj-ea"/>
                  <a:cs typeface="+mj-cs"/>
                </a:rPr>
                <a:t>j</a:t>
              </a:r>
              <a:endParaRPr lang="zh-CN" altLang="en-US" sz="1200" b="1" dirty="0" smtClean="0">
                <a:solidFill>
                  <a:srgbClr val="00B0F0"/>
                </a:solidFill>
                <a:latin typeface="+mj-lt"/>
                <a:ea typeface="+mj-ea"/>
                <a:cs typeface="+mj-cs"/>
              </a:endParaRPr>
            </a:p>
          </p:txBody>
        </p:sp>
      </p:grpSp>
      <p:cxnSp>
        <p:nvCxnSpPr>
          <p:cNvPr id="171" name="直接连接符 170"/>
          <p:cNvCxnSpPr/>
          <p:nvPr/>
        </p:nvCxnSpPr>
        <p:spPr>
          <a:xfrm rot="16200000" flipV="1">
            <a:off x="2746375" y="2828925"/>
            <a:ext cx="889000" cy="755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rot="10800000" flipV="1">
            <a:off x="2813050" y="4495800"/>
            <a:ext cx="622300" cy="133350"/>
          </a:xfrm>
          <a:prstGeom prst="line">
            <a:avLst/>
          </a:prstGeom>
        </p:spPr>
        <p:style>
          <a:lnRef idx="1">
            <a:schemeClr val="accent1"/>
          </a:lnRef>
          <a:fillRef idx="0">
            <a:schemeClr val="accent1"/>
          </a:fillRef>
          <a:effectRef idx="0">
            <a:schemeClr val="accent1"/>
          </a:effectRef>
          <a:fontRef idx="minor">
            <a:schemeClr val="tx1"/>
          </a:fontRef>
        </p:style>
      </p:cxnSp>
      <p:grpSp>
        <p:nvGrpSpPr>
          <p:cNvPr id="96" name="组合 263"/>
          <p:cNvGrpSpPr/>
          <p:nvPr/>
        </p:nvGrpSpPr>
        <p:grpSpPr>
          <a:xfrm>
            <a:off x="1657350" y="2673350"/>
            <a:ext cx="1263650" cy="2000250"/>
            <a:chOff x="3816350" y="2273300"/>
            <a:chExt cx="1263650" cy="2000250"/>
          </a:xfrm>
        </p:grpSpPr>
        <p:sp>
          <p:nvSpPr>
            <p:cNvPr id="166" name="圆角矩形 165"/>
            <p:cNvSpPr/>
            <p:nvPr/>
          </p:nvSpPr>
          <p:spPr>
            <a:xfrm>
              <a:off x="3816350" y="2273300"/>
              <a:ext cx="1200150" cy="2000250"/>
            </a:xfrm>
            <a:prstGeom prst="roundRect">
              <a:avLst/>
            </a:prstGeom>
            <a:solidFill>
              <a:schemeClr val="accent1">
                <a:tint val="100000"/>
                <a:shade val="100000"/>
                <a:hueMod val="100000"/>
                <a:satMod val="100000"/>
                <a:alpha val="11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流程图: 联系 176"/>
            <p:cNvSpPr/>
            <p:nvPr/>
          </p:nvSpPr>
          <p:spPr>
            <a:xfrm>
              <a:off x="4420144" y="2761174"/>
              <a:ext cx="36000" cy="36000"/>
            </a:xfrm>
            <a:prstGeom prst="flowChartConnector">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流程图: 联系 177"/>
            <p:cNvSpPr/>
            <p:nvPr/>
          </p:nvSpPr>
          <p:spPr>
            <a:xfrm>
              <a:off x="4572000" y="3340100"/>
              <a:ext cx="36000" cy="36000"/>
            </a:xfrm>
            <a:prstGeom prst="flowChartConnector">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流程图: 联系 178"/>
            <p:cNvSpPr/>
            <p:nvPr/>
          </p:nvSpPr>
          <p:spPr>
            <a:xfrm>
              <a:off x="4448720" y="3837500"/>
              <a:ext cx="36000" cy="36000"/>
            </a:xfrm>
            <a:prstGeom prst="flowChartConnector">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流程图: 联系 179"/>
            <p:cNvSpPr/>
            <p:nvPr/>
          </p:nvSpPr>
          <p:spPr>
            <a:xfrm>
              <a:off x="4725458" y="2672528"/>
              <a:ext cx="36000" cy="36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流程图: 联系 180"/>
            <p:cNvSpPr/>
            <p:nvPr/>
          </p:nvSpPr>
          <p:spPr>
            <a:xfrm>
              <a:off x="4305844" y="3730062"/>
              <a:ext cx="36000" cy="36000"/>
            </a:xfrm>
            <a:prstGeom prst="flowChartConnector">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流程图: 联系 181"/>
            <p:cNvSpPr/>
            <p:nvPr/>
          </p:nvSpPr>
          <p:spPr>
            <a:xfrm>
              <a:off x="4796896" y="2948500"/>
              <a:ext cx="36000" cy="36000"/>
            </a:xfrm>
            <a:prstGeom prst="flowChartConnector">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流程图: 联系 187"/>
            <p:cNvSpPr/>
            <p:nvPr/>
          </p:nvSpPr>
          <p:spPr>
            <a:xfrm>
              <a:off x="4491582" y="2520128"/>
              <a:ext cx="36000" cy="36000"/>
            </a:xfrm>
            <a:prstGeom prst="flowChartConnector">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流程图: 联系 189"/>
            <p:cNvSpPr/>
            <p:nvPr/>
          </p:nvSpPr>
          <p:spPr>
            <a:xfrm>
              <a:off x="4659336" y="3170750"/>
              <a:ext cx="36000" cy="36000"/>
            </a:xfrm>
            <a:prstGeom prst="flowChartConnector">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流程图: 联系 196"/>
            <p:cNvSpPr/>
            <p:nvPr/>
          </p:nvSpPr>
          <p:spPr>
            <a:xfrm>
              <a:off x="4358200" y="3170750"/>
              <a:ext cx="36000" cy="36000"/>
            </a:xfrm>
            <a:prstGeom prst="flowChartConnector">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流程图: 联系 197"/>
            <p:cNvSpPr/>
            <p:nvPr/>
          </p:nvSpPr>
          <p:spPr>
            <a:xfrm>
              <a:off x="4467768" y="3596710"/>
              <a:ext cx="36000" cy="36000"/>
            </a:xfrm>
            <a:prstGeom prst="flowChartConnector">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流程图: 联系 198"/>
            <p:cNvSpPr/>
            <p:nvPr/>
          </p:nvSpPr>
          <p:spPr>
            <a:xfrm>
              <a:off x="4358200" y="2895600"/>
              <a:ext cx="80450" cy="88900"/>
            </a:xfrm>
            <a:prstGeom prst="flowChartConnector">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流程图: 联系 200"/>
            <p:cNvSpPr/>
            <p:nvPr/>
          </p:nvSpPr>
          <p:spPr>
            <a:xfrm>
              <a:off x="4171950" y="3784600"/>
              <a:ext cx="36000" cy="36000"/>
            </a:xfrm>
            <a:prstGeom prst="flowChartConnector">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流程图: 联系 201"/>
            <p:cNvSpPr/>
            <p:nvPr/>
          </p:nvSpPr>
          <p:spPr>
            <a:xfrm>
              <a:off x="4260850" y="3429000"/>
              <a:ext cx="88900" cy="88900"/>
            </a:xfrm>
            <a:prstGeom prst="flowChartConnector">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流程图: 或者 207"/>
            <p:cNvSpPr/>
            <p:nvPr/>
          </p:nvSpPr>
          <p:spPr>
            <a:xfrm>
              <a:off x="4273600" y="3697742"/>
              <a:ext cx="108000" cy="108000"/>
            </a:xfrm>
            <a:prstGeom prst="flowChartOr">
              <a:avLst/>
            </a:prstGeom>
            <a:solidFill>
              <a:srgbClr val="00B0F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流程图: 或者 209"/>
            <p:cNvSpPr/>
            <p:nvPr/>
          </p:nvSpPr>
          <p:spPr>
            <a:xfrm>
              <a:off x="4692700" y="2632788"/>
              <a:ext cx="108000" cy="108000"/>
            </a:xfrm>
            <a:prstGeom prst="flowChartOr">
              <a:avLst/>
            </a:prstGeom>
            <a:solidFill>
              <a:srgbClr val="7030A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0" name="直接连接符 219"/>
            <p:cNvCxnSpPr>
              <a:stCxn id="210" idx="3"/>
              <a:endCxn id="237" idx="1"/>
            </p:cNvCxnSpPr>
            <p:nvPr/>
          </p:nvCxnSpPr>
          <p:spPr>
            <a:xfrm rot="5400000">
              <a:off x="4025042" y="3049680"/>
              <a:ext cx="1008183" cy="3587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1" name="流程图: 摘录 220"/>
            <p:cNvSpPr/>
            <p:nvPr/>
          </p:nvSpPr>
          <p:spPr>
            <a:xfrm>
              <a:off x="4127500" y="2532380"/>
              <a:ext cx="45719" cy="45719"/>
            </a:xfrm>
            <a:prstGeom prst="flowChartExtract">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流程图: 摘录 221"/>
            <p:cNvSpPr/>
            <p:nvPr/>
          </p:nvSpPr>
          <p:spPr>
            <a:xfrm>
              <a:off x="4083050" y="2667000"/>
              <a:ext cx="45719" cy="45719"/>
            </a:xfrm>
            <a:prstGeom prst="flowChartExtract">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流程图: 摘录 222"/>
            <p:cNvSpPr/>
            <p:nvPr/>
          </p:nvSpPr>
          <p:spPr>
            <a:xfrm>
              <a:off x="4083050" y="2800350"/>
              <a:ext cx="88900" cy="95250"/>
            </a:xfrm>
            <a:prstGeom prst="flowChartExtract">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流程图: 摘录 225"/>
            <p:cNvSpPr/>
            <p:nvPr/>
          </p:nvSpPr>
          <p:spPr>
            <a:xfrm>
              <a:off x="4083050" y="3028950"/>
              <a:ext cx="45719" cy="45719"/>
            </a:xfrm>
            <a:prstGeom prst="flowChartExtra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流程图: 摘录 226"/>
            <p:cNvSpPr/>
            <p:nvPr/>
          </p:nvSpPr>
          <p:spPr>
            <a:xfrm>
              <a:off x="4083050" y="3206750"/>
              <a:ext cx="45719" cy="45719"/>
            </a:xfrm>
            <a:prstGeom prst="flowChartExtra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流程图: 摘录 229"/>
            <p:cNvSpPr/>
            <p:nvPr/>
          </p:nvSpPr>
          <p:spPr>
            <a:xfrm>
              <a:off x="3994150" y="3384550"/>
              <a:ext cx="88900" cy="88900"/>
            </a:xfrm>
            <a:prstGeom prst="flowChartExtract">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流程图: 摘录 230"/>
            <p:cNvSpPr/>
            <p:nvPr/>
          </p:nvSpPr>
          <p:spPr>
            <a:xfrm>
              <a:off x="3949700" y="3694431"/>
              <a:ext cx="45719" cy="45719"/>
            </a:xfrm>
            <a:prstGeom prst="flowChartExtract">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p:cNvSpPr/>
            <p:nvPr/>
          </p:nvSpPr>
          <p:spPr>
            <a:xfrm>
              <a:off x="4768850" y="2523351"/>
              <a:ext cx="311150" cy="276999"/>
            </a:xfrm>
            <a:prstGeom prst="rect">
              <a:avLst/>
            </a:prstGeom>
          </p:spPr>
          <p:txBody>
            <a:bodyPr wrap="square">
              <a:spAutoFit/>
            </a:bodyPr>
            <a:lstStyle/>
            <a:p>
              <a:r>
                <a:rPr lang="en-US" altLang="zh-CN" sz="1200" b="1" dirty="0" err="1" smtClean="0">
                  <a:solidFill>
                    <a:srgbClr val="7030A0"/>
                  </a:solidFill>
                  <a:latin typeface="+mj-lt"/>
                  <a:ea typeface="+mj-ea"/>
                  <a:cs typeface="+mj-cs"/>
                </a:rPr>
                <a:t>i</a:t>
              </a:r>
              <a:endParaRPr lang="zh-CN" altLang="en-US" sz="1200" b="1" dirty="0" smtClean="0">
                <a:solidFill>
                  <a:srgbClr val="7030A0"/>
                </a:solidFill>
                <a:latin typeface="+mj-lt"/>
                <a:ea typeface="+mj-ea"/>
                <a:cs typeface="+mj-cs"/>
              </a:endParaRPr>
            </a:p>
          </p:txBody>
        </p:sp>
        <p:sp>
          <p:nvSpPr>
            <p:cNvPr id="237" name="矩形 236"/>
            <p:cNvSpPr/>
            <p:nvPr/>
          </p:nvSpPr>
          <p:spPr>
            <a:xfrm>
              <a:off x="4349750" y="3594655"/>
              <a:ext cx="311150" cy="276999"/>
            </a:xfrm>
            <a:prstGeom prst="rect">
              <a:avLst/>
            </a:prstGeom>
          </p:spPr>
          <p:txBody>
            <a:bodyPr wrap="square">
              <a:spAutoFit/>
            </a:bodyPr>
            <a:lstStyle/>
            <a:p>
              <a:r>
                <a:rPr lang="en-US" altLang="zh-CN" sz="1200" b="1" dirty="0" smtClean="0">
                  <a:solidFill>
                    <a:srgbClr val="00B0F0"/>
                  </a:solidFill>
                  <a:latin typeface="+mj-lt"/>
                  <a:ea typeface="+mj-ea"/>
                  <a:cs typeface="+mj-cs"/>
                </a:rPr>
                <a:t>j</a:t>
              </a:r>
              <a:endParaRPr lang="zh-CN" altLang="en-US" sz="1200" b="1" dirty="0" smtClean="0">
                <a:solidFill>
                  <a:srgbClr val="00B0F0"/>
                </a:solidFill>
                <a:latin typeface="+mj-lt"/>
                <a:ea typeface="+mj-ea"/>
                <a:cs typeface="+mj-cs"/>
              </a:endParaRPr>
            </a:p>
          </p:txBody>
        </p:sp>
        <p:cxnSp>
          <p:nvCxnSpPr>
            <p:cNvPr id="241" name="直接箭头连接符 240"/>
            <p:cNvCxnSpPr>
              <a:stCxn id="223" idx="3"/>
              <a:endCxn id="199" idx="2"/>
            </p:cNvCxnSpPr>
            <p:nvPr/>
          </p:nvCxnSpPr>
          <p:spPr>
            <a:xfrm>
              <a:off x="4149725" y="2847975"/>
              <a:ext cx="208475" cy="92075"/>
            </a:xfrm>
            <a:prstGeom prst="straightConnector1">
              <a:avLst/>
            </a:prstGeom>
            <a:ln>
              <a:prstDash val="sysDot"/>
              <a:tailEnd type="arrow"/>
            </a:ln>
          </p:spPr>
          <p:style>
            <a:lnRef idx="1">
              <a:schemeClr val="accent1"/>
            </a:lnRef>
            <a:fillRef idx="0">
              <a:schemeClr val="accent1"/>
            </a:fillRef>
            <a:effectRef idx="0">
              <a:schemeClr val="accent1"/>
            </a:effectRef>
            <a:fontRef idx="minor">
              <a:schemeClr val="tx1"/>
            </a:fontRef>
          </p:style>
        </p:cxnSp>
        <p:cxnSp>
          <p:nvCxnSpPr>
            <p:cNvPr id="242" name="直接箭头连接符 241"/>
            <p:cNvCxnSpPr>
              <a:stCxn id="199" idx="7"/>
              <a:endCxn id="210" idx="3"/>
            </p:cNvCxnSpPr>
            <p:nvPr/>
          </p:nvCxnSpPr>
          <p:spPr>
            <a:xfrm rot="5400000" flipH="1" flipV="1">
              <a:off x="4475869" y="2675972"/>
              <a:ext cx="183647" cy="281648"/>
            </a:xfrm>
            <a:prstGeom prst="straightConnector1">
              <a:avLst/>
            </a:prstGeom>
            <a:ln>
              <a:prstDash val="sysDot"/>
              <a:tailEnd type="arrow"/>
            </a:ln>
          </p:spPr>
          <p:style>
            <a:lnRef idx="1">
              <a:schemeClr val="accent1"/>
            </a:lnRef>
            <a:fillRef idx="0">
              <a:schemeClr val="accent1"/>
            </a:fillRef>
            <a:effectRef idx="0">
              <a:schemeClr val="accent1"/>
            </a:effectRef>
            <a:fontRef idx="minor">
              <a:schemeClr val="tx1"/>
            </a:fontRef>
          </p:style>
        </p:cxnSp>
        <p:cxnSp>
          <p:nvCxnSpPr>
            <p:cNvPr id="245" name="直接箭头连接符 244"/>
            <p:cNvCxnSpPr>
              <a:stCxn id="230" idx="2"/>
              <a:endCxn id="202" idx="2"/>
            </p:cNvCxnSpPr>
            <p:nvPr/>
          </p:nvCxnSpPr>
          <p:spPr>
            <a:xfrm rot="16200000" flipH="1">
              <a:off x="4149725" y="3362325"/>
              <a:ext cx="1588" cy="222250"/>
            </a:xfrm>
            <a:prstGeom prst="straightConnector1">
              <a:avLst/>
            </a:prstGeom>
            <a:ln>
              <a:prstDash val="sysDot"/>
              <a:tailEnd type="arrow"/>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a:stCxn id="202" idx="3"/>
              <a:endCxn id="208" idx="1"/>
            </p:cNvCxnSpPr>
            <p:nvPr/>
          </p:nvCxnSpPr>
          <p:spPr>
            <a:xfrm rot="16200000" flipH="1">
              <a:off x="4177304" y="3601445"/>
              <a:ext cx="208677" cy="15547"/>
            </a:xfrm>
            <a:prstGeom prst="straightConnector1">
              <a:avLst/>
            </a:prstGeom>
            <a:ln>
              <a:prstDash val="sysDot"/>
              <a:tailEnd type="arrow"/>
            </a:ln>
          </p:spPr>
          <p:style>
            <a:lnRef idx="1">
              <a:schemeClr val="accent1"/>
            </a:lnRef>
            <a:fillRef idx="0">
              <a:schemeClr val="accent1"/>
            </a:fillRef>
            <a:effectRef idx="0">
              <a:schemeClr val="accent1"/>
            </a:effectRef>
            <a:fontRef idx="minor">
              <a:schemeClr val="tx1"/>
            </a:fontRef>
          </p:style>
        </p:cxnSp>
      </p:grpSp>
      <p:sp>
        <p:nvSpPr>
          <p:cNvPr id="254" name="流程图: 摘录 253"/>
          <p:cNvSpPr/>
          <p:nvPr/>
        </p:nvSpPr>
        <p:spPr>
          <a:xfrm>
            <a:off x="799444" y="6277173"/>
            <a:ext cx="88900" cy="95250"/>
          </a:xfrm>
          <a:prstGeom prst="flowChartExtract">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流程图: 摘录 254"/>
          <p:cNvSpPr/>
          <p:nvPr/>
        </p:nvSpPr>
        <p:spPr>
          <a:xfrm>
            <a:off x="710544" y="6326704"/>
            <a:ext cx="45719" cy="45719"/>
          </a:xfrm>
          <a:prstGeom prst="flowChartExtract">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流程图: 联系 255"/>
          <p:cNvSpPr/>
          <p:nvPr/>
        </p:nvSpPr>
        <p:spPr>
          <a:xfrm>
            <a:off x="718994" y="6010473"/>
            <a:ext cx="36000" cy="36000"/>
          </a:xfrm>
          <a:prstGeom prst="flowChartConnector">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流程图: 联系 256"/>
          <p:cNvSpPr/>
          <p:nvPr/>
        </p:nvSpPr>
        <p:spPr>
          <a:xfrm>
            <a:off x="807894" y="5966023"/>
            <a:ext cx="80450" cy="88900"/>
          </a:xfrm>
          <a:prstGeom prst="flowChartConnector">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流程图: 或者 257"/>
          <p:cNvSpPr/>
          <p:nvPr/>
        </p:nvSpPr>
        <p:spPr>
          <a:xfrm>
            <a:off x="754994" y="5610423"/>
            <a:ext cx="108000" cy="108000"/>
          </a:xfrm>
          <a:prstGeom prst="flowChartOr">
            <a:avLst/>
          </a:prstGeom>
          <a:solidFill>
            <a:srgbClr val="7030A0"/>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矩形 258"/>
          <p:cNvSpPr/>
          <p:nvPr/>
        </p:nvSpPr>
        <p:spPr>
          <a:xfrm>
            <a:off x="1066144" y="5521523"/>
            <a:ext cx="1511300" cy="317957"/>
          </a:xfrm>
          <a:prstGeom prst="rect">
            <a:avLst/>
          </a:prstGeom>
        </p:spPr>
        <p:txBody>
          <a:bodyPr wrap="square">
            <a:spAutoFit/>
          </a:bodyPr>
          <a:lstStyle/>
          <a:p>
            <a:r>
              <a:rPr lang="en-US" sz="1400" dirty="0" smtClean="0"/>
              <a:t>skeleton point</a:t>
            </a:r>
          </a:p>
        </p:txBody>
      </p:sp>
      <p:sp>
        <p:nvSpPr>
          <p:cNvPr id="260" name="矩形 259"/>
          <p:cNvSpPr/>
          <p:nvPr/>
        </p:nvSpPr>
        <p:spPr>
          <a:xfrm>
            <a:off x="1067464" y="5832673"/>
            <a:ext cx="2621230" cy="307777"/>
          </a:xfrm>
          <a:prstGeom prst="rect">
            <a:avLst/>
          </a:prstGeom>
        </p:spPr>
        <p:txBody>
          <a:bodyPr wrap="none">
            <a:spAutoFit/>
          </a:bodyPr>
          <a:lstStyle/>
          <a:p>
            <a:r>
              <a:rPr lang="en-US" sz="1400" dirty="0" smtClean="0"/>
              <a:t>point on contracted point cloud</a:t>
            </a:r>
            <a:endParaRPr lang="zh-CN" altLang="en-US" sz="1400" dirty="0"/>
          </a:p>
        </p:txBody>
      </p:sp>
      <p:sp>
        <p:nvSpPr>
          <p:cNvPr id="261" name="矩形 260"/>
          <p:cNvSpPr/>
          <p:nvPr/>
        </p:nvSpPr>
        <p:spPr>
          <a:xfrm>
            <a:off x="1066144" y="6143823"/>
            <a:ext cx="2661306" cy="307777"/>
          </a:xfrm>
          <a:prstGeom prst="rect">
            <a:avLst/>
          </a:prstGeom>
        </p:spPr>
        <p:txBody>
          <a:bodyPr wrap="none">
            <a:spAutoFit/>
          </a:bodyPr>
          <a:lstStyle/>
          <a:p>
            <a:r>
              <a:rPr lang="en-US" sz="1400" dirty="0" smtClean="0"/>
              <a:t>point on the original point cloud</a:t>
            </a:r>
            <a:endParaRPr lang="zh-CN" altLang="en-US" sz="1400" dirty="0"/>
          </a:p>
        </p:txBody>
      </p:sp>
      <p:sp>
        <p:nvSpPr>
          <p:cNvPr id="163" name="灯片编号占位符 162"/>
          <p:cNvSpPr>
            <a:spLocks noGrp="1"/>
          </p:cNvSpPr>
          <p:nvPr>
            <p:ph type="sldNum" sz="quarter" idx="12"/>
          </p:nvPr>
        </p:nvSpPr>
        <p:spPr/>
        <p:txBody>
          <a:bodyPr/>
          <a:lstStyle/>
          <a:p>
            <a:pPr>
              <a:defRPr/>
            </a:pPr>
            <a:fld id="{6BEEA6DE-2F47-4A6B-AE22-2F1052A0CAE7}" type="slidenum">
              <a:rPr lang="zh-CN" altLang="en-US" smtClean="0"/>
              <a:pPr>
                <a:defRPr/>
              </a:pPr>
              <a:t>12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smtClean="0"/>
              <a:t>Topological thinning – Edge collapse</a:t>
            </a:r>
            <a:endParaRPr lang="zh-CN" altLang="en-US" sz="3200" dirty="0"/>
          </a:p>
        </p:txBody>
      </p:sp>
      <p:sp>
        <p:nvSpPr>
          <p:cNvPr id="4" name="矩形 3"/>
          <p:cNvSpPr/>
          <p:nvPr/>
        </p:nvSpPr>
        <p:spPr>
          <a:xfrm>
            <a:off x="482600" y="1339850"/>
            <a:ext cx="8001056" cy="1477328"/>
          </a:xfrm>
          <a:prstGeom prst="rect">
            <a:avLst/>
          </a:prstGeom>
        </p:spPr>
        <p:txBody>
          <a:bodyPr wrap="square">
            <a:spAutoFit/>
          </a:bodyPr>
          <a:lstStyle/>
          <a:p>
            <a:pPr marL="342900" indent="-342900">
              <a:buFont typeface="+mj-lt"/>
              <a:buAutoNum type="arabicPeriod"/>
            </a:pPr>
            <a:r>
              <a:rPr lang="en-US" altLang="zh-CN" dirty="0" smtClean="0">
                <a:solidFill>
                  <a:schemeClr val="bg1">
                    <a:lumMod val="65000"/>
                  </a:schemeClr>
                </a:solidFill>
              </a:rPr>
              <a:t>Sample contracted points using farthest-point sampling and a ball of radius r (r=0.02*</a:t>
            </a:r>
            <a:r>
              <a:rPr lang="en-US" altLang="zh-CN" dirty="0" err="1" smtClean="0">
                <a:solidFill>
                  <a:schemeClr val="bg1">
                    <a:lumMod val="65000"/>
                  </a:schemeClr>
                </a:solidFill>
              </a:rPr>
              <a:t>diag</a:t>
            </a:r>
            <a:r>
              <a:rPr lang="en-US" altLang="zh-CN" dirty="0" smtClean="0">
                <a:solidFill>
                  <a:schemeClr val="bg1">
                    <a:lumMod val="65000"/>
                  </a:schemeClr>
                </a:solidFill>
              </a:rPr>
              <a:t>(BBOX|P|) )</a:t>
            </a:r>
          </a:p>
          <a:p>
            <a:pPr marL="342900" indent="-342900">
              <a:buFont typeface="+mj-lt"/>
              <a:buAutoNum type="arabicPeriod"/>
            </a:pPr>
            <a:r>
              <a:rPr lang="en-US" altLang="zh-CN" dirty="0" smtClean="0">
                <a:solidFill>
                  <a:schemeClr val="bg1">
                    <a:lumMod val="65000"/>
                  </a:schemeClr>
                </a:solidFill>
              </a:rPr>
              <a:t>Connecting two samples if their associated points share common local 1-ring neighbors</a:t>
            </a:r>
          </a:p>
          <a:p>
            <a:pPr marL="342900" indent="-342900">
              <a:buFont typeface="+mj-lt"/>
              <a:buAutoNum type="arabicPeriod"/>
            </a:pPr>
            <a:r>
              <a:rPr lang="en-US" altLang="zh-CN" dirty="0" smtClean="0"/>
              <a:t>Collapse unnecessary edges until no triangles exist</a:t>
            </a:r>
            <a:endParaRPr lang="zh-CN" altLang="en-US" dirty="0"/>
          </a:p>
        </p:txBody>
      </p:sp>
      <p:pic>
        <p:nvPicPr>
          <p:cNvPr id="20484" name="Picture 4" descr="E:\jjcao_newLab\self\workspace_cloudcontr\ppt\edge_collapse.gif"/>
          <p:cNvPicPr>
            <a:picLocks noChangeAspect="1" noChangeArrowheads="1" noCrop="1"/>
          </p:cNvPicPr>
          <p:nvPr/>
        </p:nvPicPr>
        <p:blipFill>
          <a:blip r:embed="rId3">
            <a:clrChange>
              <a:clrFrom>
                <a:srgbClr val="C0C0C0"/>
              </a:clrFrom>
              <a:clrTo>
                <a:srgbClr val="C0C0C0">
                  <a:alpha val="0"/>
                </a:srgbClr>
              </a:clrTo>
            </a:clrChange>
          </a:blip>
          <a:srcRect/>
          <a:stretch>
            <a:fillRect/>
          </a:stretch>
        </p:blipFill>
        <p:spPr bwMode="auto">
          <a:xfrm>
            <a:off x="882650" y="2940050"/>
            <a:ext cx="3048000" cy="2286000"/>
          </a:xfrm>
          <a:prstGeom prst="rect">
            <a:avLst/>
          </a:prstGeom>
          <a:noFill/>
        </p:spPr>
      </p:pic>
      <p:pic>
        <p:nvPicPr>
          <p:cNvPr id="20486" name="Picture 6" descr="C:\Documents and Settings\Administrator\桌面\1.png"/>
          <p:cNvPicPr>
            <a:picLocks noChangeAspect="1" noChangeArrowheads="1"/>
          </p:cNvPicPr>
          <p:nvPr/>
        </p:nvPicPr>
        <p:blipFill>
          <a:blip r:embed="rId4"/>
          <a:srcRect/>
          <a:stretch>
            <a:fillRect/>
          </a:stretch>
        </p:blipFill>
        <p:spPr bwMode="auto">
          <a:xfrm>
            <a:off x="3905250" y="3028950"/>
            <a:ext cx="2622550" cy="2089625"/>
          </a:xfrm>
          <a:prstGeom prst="rect">
            <a:avLst/>
          </a:prstGeom>
          <a:noFill/>
        </p:spPr>
      </p:pic>
      <p:sp>
        <p:nvSpPr>
          <p:cNvPr id="6" name="灯片编号占位符 5"/>
          <p:cNvSpPr>
            <a:spLocks noGrp="1"/>
          </p:cNvSpPr>
          <p:nvPr>
            <p:ph type="sldNum" sz="quarter" idx="12"/>
          </p:nvPr>
        </p:nvSpPr>
        <p:spPr/>
        <p:txBody>
          <a:bodyPr/>
          <a:lstStyle/>
          <a:p>
            <a:pPr>
              <a:defRPr/>
            </a:pPr>
            <a:fld id="{6BEEA6DE-2F47-4A6B-AE22-2F1052A0CAE7}" type="slidenum">
              <a:rPr lang="zh-CN" altLang="en-US" smtClean="0"/>
              <a:pPr>
                <a:defRPr/>
              </a:pPr>
              <a:t>13</a:t>
            </a:fld>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85720" y="1000108"/>
            <a:ext cx="8643998" cy="500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28596" y="71414"/>
            <a:ext cx="8229600" cy="428628"/>
          </a:xfrm>
        </p:spPr>
        <p:txBody>
          <a:bodyPr/>
          <a:lstStyle/>
          <a:p>
            <a:r>
              <a:rPr lang="en-US" altLang="zh-CN" dirty="0" smtClean="0"/>
              <a:t>Gallery</a:t>
            </a:r>
            <a:endParaRPr lang="zh-CN" altLang="en-US" dirty="0"/>
          </a:p>
        </p:txBody>
      </p:sp>
      <p:sp>
        <p:nvSpPr>
          <p:cNvPr id="5" name="灯片编号占位符 3"/>
          <p:cNvSpPr>
            <a:spLocks noGrp="1"/>
          </p:cNvSpPr>
          <p:nvPr>
            <p:ph type="sldNum" sz="quarter" idx="12"/>
          </p:nvPr>
        </p:nvSpPr>
        <p:spPr>
          <a:xfrm>
            <a:off x="7010400" y="0"/>
            <a:ext cx="2133600" cy="457200"/>
          </a:xfrm>
          <a:noFill/>
        </p:spPr>
        <p:txBody>
          <a:bodyPr/>
          <a:lstStyle/>
          <a:p>
            <a:fld id="{101B3618-DCC8-4B11-8C93-0B5934E4ACD5}" type="slidenum">
              <a:rPr lang="en-US" altLang="zh-CN" smtClean="0">
                <a:ea typeface="宋体" charset="-122"/>
              </a:rPr>
              <a:pPr/>
              <a:t>14</a:t>
            </a:fld>
            <a:endParaRPr lang="en-US" altLang="zh-CN" dirty="0" smtClean="0">
              <a:ea typeface="宋体" charset="-122"/>
            </a:endParaRPr>
          </a:p>
        </p:txBody>
      </p:sp>
      <p:pic>
        <p:nvPicPr>
          <p:cNvPr id="6" name="Picture 2"/>
          <p:cNvPicPr>
            <a:picLocks noChangeAspect="1" noChangeArrowheads="1"/>
          </p:cNvPicPr>
          <p:nvPr/>
        </p:nvPicPr>
        <p:blipFill>
          <a:blip r:embed="rId3"/>
          <a:srcRect/>
          <a:stretch>
            <a:fillRect/>
          </a:stretch>
        </p:blipFill>
        <p:spPr bwMode="auto">
          <a:xfrm>
            <a:off x="2227265" y="555932"/>
            <a:ext cx="1150945" cy="1571636"/>
          </a:xfrm>
          <a:prstGeom prst="rect">
            <a:avLst/>
          </a:prstGeom>
          <a:noFill/>
          <a:ln w="9525">
            <a:noFill/>
            <a:miter lim="800000"/>
            <a:headEnd/>
            <a:tailEnd/>
          </a:ln>
          <a:effectLst/>
        </p:spPr>
      </p:pic>
      <p:pic>
        <p:nvPicPr>
          <p:cNvPr id="7" name="Picture 4"/>
          <p:cNvPicPr>
            <a:picLocks noChangeAspect="1" noChangeArrowheads="1"/>
          </p:cNvPicPr>
          <p:nvPr/>
        </p:nvPicPr>
        <p:blipFill>
          <a:blip r:embed="rId4"/>
          <a:srcRect/>
          <a:stretch>
            <a:fillRect/>
          </a:stretch>
        </p:blipFill>
        <p:spPr bwMode="auto">
          <a:xfrm>
            <a:off x="3719525" y="555932"/>
            <a:ext cx="1373197" cy="1571636"/>
          </a:xfrm>
          <a:prstGeom prst="rect">
            <a:avLst/>
          </a:prstGeom>
          <a:noFill/>
          <a:ln w="9525">
            <a:noFill/>
            <a:miter lim="800000"/>
            <a:headEnd/>
            <a:tailEnd/>
          </a:ln>
          <a:effectLst/>
        </p:spPr>
      </p:pic>
      <p:sp>
        <p:nvSpPr>
          <p:cNvPr id="8" name="矩形 7"/>
          <p:cNvSpPr/>
          <p:nvPr/>
        </p:nvSpPr>
        <p:spPr>
          <a:xfrm>
            <a:off x="142844" y="984560"/>
            <a:ext cx="2056973" cy="923330"/>
          </a:xfrm>
          <a:prstGeom prst="rect">
            <a:avLst/>
          </a:prstGeom>
        </p:spPr>
        <p:txBody>
          <a:bodyPr wrap="none">
            <a:spAutoFit/>
          </a:bodyPr>
          <a:lstStyle/>
          <a:p>
            <a:r>
              <a:rPr lang="en-US" altLang="zh-CN" dirty="0" smtClean="0"/>
              <a:t>Spherical region</a:t>
            </a:r>
          </a:p>
          <a:p>
            <a:r>
              <a:rPr lang="en-US" altLang="zh-CN" dirty="0" smtClean="0"/>
              <a:t>Sheet-like region</a:t>
            </a:r>
          </a:p>
          <a:p>
            <a:r>
              <a:rPr lang="en-US" altLang="zh-CN" dirty="0" smtClean="0"/>
              <a:t>Close-by structure</a:t>
            </a:r>
            <a:endParaRPr lang="zh-CN" altLang="en-US" dirty="0"/>
          </a:p>
        </p:txBody>
      </p:sp>
      <p:pic>
        <p:nvPicPr>
          <p:cNvPr id="9" name="Picture 6"/>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5378474" y="555932"/>
            <a:ext cx="1357322" cy="1645239"/>
          </a:xfrm>
          <a:prstGeom prst="rect">
            <a:avLst/>
          </a:prstGeom>
          <a:noFill/>
          <a:ln w="9525">
            <a:noFill/>
            <a:miter lim="800000"/>
            <a:headEnd/>
            <a:tailEnd/>
          </a:ln>
          <a:effectLst/>
        </p:spPr>
      </p:pic>
      <p:pic>
        <p:nvPicPr>
          <p:cNvPr id="10" name="Picture 7"/>
          <p:cNvPicPr>
            <a:picLocks noChangeAspect="1" noChangeArrowheads="1"/>
          </p:cNvPicPr>
          <p:nvPr/>
        </p:nvPicPr>
        <p:blipFill>
          <a:blip r:embed="rId6"/>
          <a:srcRect/>
          <a:stretch>
            <a:fillRect/>
          </a:stretch>
        </p:blipFill>
        <p:spPr bwMode="auto">
          <a:xfrm>
            <a:off x="7079280" y="698808"/>
            <a:ext cx="1728218" cy="1357322"/>
          </a:xfrm>
          <a:prstGeom prst="rect">
            <a:avLst/>
          </a:prstGeom>
          <a:noFill/>
          <a:ln w="9525">
            <a:noFill/>
            <a:miter lim="800000"/>
            <a:headEnd/>
            <a:tailEnd/>
          </a:ln>
          <a:effectLst/>
        </p:spPr>
      </p:pic>
      <p:pic>
        <p:nvPicPr>
          <p:cNvPr id="11" name="Picture 8"/>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1949450" y="2127568"/>
            <a:ext cx="6500858" cy="1716715"/>
          </a:xfrm>
          <a:prstGeom prst="rect">
            <a:avLst/>
          </a:prstGeom>
          <a:noFill/>
          <a:ln w="9525">
            <a:noFill/>
            <a:miter lim="800000"/>
            <a:headEnd/>
            <a:tailEnd/>
          </a:ln>
          <a:effectLst/>
        </p:spPr>
      </p:pic>
      <p:sp>
        <p:nvSpPr>
          <p:cNvPr id="12" name="矩形 11"/>
          <p:cNvSpPr/>
          <p:nvPr/>
        </p:nvSpPr>
        <p:spPr>
          <a:xfrm>
            <a:off x="214282" y="2841948"/>
            <a:ext cx="1479892" cy="369332"/>
          </a:xfrm>
          <a:prstGeom prst="rect">
            <a:avLst/>
          </a:prstGeom>
        </p:spPr>
        <p:txBody>
          <a:bodyPr wrap="none">
            <a:spAutoFit/>
          </a:bodyPr>
          <a:lstStyle/>
          <a:p>
            <a:r>
              <a:rPr lang="en-US" altLang="zh-CN" dirty="0" smtClean="0"/>
              <a:t>Missing data</a:t>
            </a:r>
            <a:endParaRPr lang="zh-CN" altLang="en-US" dirty="0"/>
          </a:p>
        </p:txBody>
      </p:sp>
      <p:sp>
        <p:nvSpPr>
          <p:cNvPr id="13" name="矩形 12"/>
          <p:cNvSpPr/>
          <p:nvPr/>
        </p:nvSpPr>
        <p:spPr>
          <a:xfrm>
            <a:off x="304800" y="4342146"/>
            <a:ext cx="864339" cy="369332"/>
          </a:xfrm>
          <a:prstGeom prst="rect">
            <a:avLst/>
          </a:prstGeom>
        </p:spPr>
        <p:txBody>
          <a:bodyPr wrap="none">
            <a:spAutoFit/>
          </a:bodyPr>
          <a:lstStyle/>
          <a:p>
            <a:r>
              <a:rPr lang="en-US" altLang="zh-CN" dirty="0" smtClean="0"/>
              <a:t>Genus</a:t>
            </a:r>
            <a:endParaRPr lang="zh-CN" altLang="en-US" dirty="0"/>
          </a:p>
        </p:txBody>
      </p:sp>
      <p:sp>
        <p:nvSpPr>
          <p:cNvPr id="14" name="矩形 13"/>
          <p:cNvSpPr/>
          <p:nvPr/>
        </p:nvSpPr>
        <p:spPr>
          <a:xfrm>
            <a:off x="260350" y="5699468"/>
            <a:ext cx="1800493" cy="646331"/>
          </a:xfrm>
          <a:prstGeom prst="rect">
            <a:avLst/>
          </a:prstGeom>
        </p:spPr>
        <p:txBody>
          <a:bodyPr wrap="none">
            <a:spAutoFit/>
          </a:bodyPr>
          <a:lstStyle/>
          <a:p>
            <a:r>
              <a:rPr lang="en-US" altLang="zh-CN" dirty="0" smtClean="0"/>
              <a:t>Surfaces </a:t>
            </a:r>
          </a:p>
          <a:p>
            <a:r>
              <a:rPr lang="en-US" altLang="zh-CN" dirty="0" smtClean="0"/>
              <a:t>with boundaries</a:t>
            </a:r>
            <a:endParaRPr lang="zh-CN" altLang="en-US" dirty="0"/>
          </a:p>
        </p:txBody>
      </p:sp>
      <p:pic>
        <p:nvPicPr>
          <p:cNvPr id="15" name="Picture 2"/>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235202" y="5399205"/>
            <a:ext cx="1285884" cy="1228957"/>
          </a:xfrm>
          <a:prstGeom prst="rect">
            <a:avLst/>
          </a:prstGeom>
          <a:noFill/>
          <a:ln w="9525">
            <a:noFill/>
            <a:miter lim="800000"/>
            <a:headEnd/>
            <a:tailEnd/>
          </a:ln>
          <a:effectLst/>
        </p:spPr>
      </p:pic>
      <p:pic>
        <p:nvPicPr>
          <p:cNvPr id="16" name="Picture 3"/>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663962" y="5485154"/>
            <a:ext cx="1643074" cy="1233146"/>
          </a:xfrm>
          <a:prstGeom prst="rect">
            <a:avLst/>
          </a:prstGeom>
          <a:noFill/>
          <a:ln w="9525">
            <a:noFill/>
            <a:miter lim="800000"/>
            <a:headEnd/>
            <a:tailEnd/>
          </a:ln>
          <a:effectLst/>
        </p:spPr>
      </p:pic>
      <p:pic>
        <p:nvPicPr>
          <p:cNvPr id="17" name="Picture 4"/>
          <p:cNvPicPr>
            <a:picLocks noChangeAspect="1" noChangeArrowheads="1"/>
          </p:cNvPicPr>
          <p:nvPr/>
        </p:nvPicPr>
        <p:blipFill>
          <a:blip r:embed="rId10"/>
          <a:srcRect/>
          <a:stretch>
            <a:fillRect/>
          </a:stretch>
        </p:blipFill>
        <p:spPr bwMode="auto">
          <a:xfrm>
            <a:off x="2235202" y="3913518"/>
            <a:ext cx="967041" cy="1643074"/>
          </a:xfrm>
          <a:prstGeom prst="rect">
            <a:avLst/>
          </a:prstGeom>
          <a:noFill/>
          <a:ln w="9525">
            <a:noFill/>
            <a:miter lim="800000"/>
            <a:headEnd/>
            <a:tailEnd/>
          </a:ln>
          <a:effectLst/>
        </p:spPr>
      </p:pic>
      <p:pic>
        <p:nvPicPr>
          <p:cNvPr id="18" name="Picture 5"/>
          <p:cNvPicPr>
            <a:picLocks noChangeAspect="1" noChangeArrowheads="1"/>
          </p:cNvPicPr>
          <p:nvPr/>
        </p:nvPicPr>
        <p:blipFill>
          <a:blip r:embed="rId11"/>
          <a:srcRect/>
          <a:stretch>
            <a:fillRect/>
          </a:stretch>
        </p:blipFill>
        <p:spPr bwMode="auto">
          <a:xfrm>
            <a:off x="3663962" y="3791311"/>
            <a:ext cx="1643074" cy="169384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71414"/>
            <a:ext cx="8715436" cy="1143000"/>
          </a:xfrm>
        </p:spPr>
        <p:txBody>
          <a:bodyPr/>
          <a:lstStyle/>
          <a:p>
            <a:r>
              <a:rPr lang="en-US" sz="4000" b="0" dirty="0" smtClean="0">
                <a:solidFill>
                  <a:schemeClr val="tx1"/>
                </a:solidFill>
              </a:rPr>
              <a:t>Insensitive to random noise</a:t>
            </a:r>
            <a:endParaRPr lang="zh-CN" altLang="en-US" sz="4000" dirty="0"/>
          </a:p>
        </p:txBody>
      </p:sp>
      <p:grpSp>
        <p:nvGrpSpPr>
          <p:cNvPr id="3" name="组合 12"/>
          <p:cNvGrpSpPr/>
          <p:nvPr/>
        </p:nvGrpSpPr>
        <p:grpSpPr>
          <a:xfrm>
            <a:off x="1500166" y="1357298"/>
            <a:ext cx="6076992" cy="4512736"/>
            <a:chOff x="1500166" y="1357298"/>
            <a:chExt cx="6076992" cy="4512736"/>
          </a:xfrm>
        </p:grpSpPr>
        <p:pic>
          <p:nvPicPr>
            <p:cNvPr id="7172" name="Picture 4" descr="C:\Documents and Settings\Administrator\桌面\1.jpg"/>
            <p:cNvPicPr>
              <a:picLocks noChangeAspect="1" noChangeArrowheads="1"/>
            </p:cNvPicPr>
            <p:nvPr/>
          </p:nvPicPr>
          <p:blipFill>
            <a:blip r:embed="rId3"/>
            <a:srcRect/>
            <a:stretch>
              <a:fillRect/>
            </a:stretch>
          </p:blipFill>
          <p:spPr bwMode="auto">
            <a:xfrm>
              <a:off x="1500166" y="1357298"/>
              <a:ext cx="6076992" cy="4143404"/>
            </a:xfrm>
            <a:prstGeom prst="rect">
              <a:avLst/>
            </a:prstGeom>
            <a:noFill/>
          </p:spPr>
        </p:pic>
        <p:sp>
          <p:nvSpPr>
            <p:cNvPr id="7" name="矩形 6"/>
            <p:cNvSpPr/>
            <p:nvPr/>
          </p:nvSpPr>
          <p:spPr>
            <a:xfrm>
              <a:off x="2786050" y="5500702"/>
              <a:ext cx="3288080" cy="369332"/>
            </a:xfrm>
            <a:prstGeom prst="rect">
              <a:avLst/>
            </a:prstGeom>
          </p:spPr>
          <p:txBody>
            <a:bodyPr wrap="none">
              <a:spAutoFit/>
            </a:bodyPr>
            <a:lstStyle/>
            <a:p>
              <a:r>
                <a:rPr lang="en-US" altLang="zh-CN" dirty="0" smtClean="0"/>
                <a:t>1%, 2% and 3% random noise</a:t>
              </a:r>
              <a:endParaRPr lang="zh-CN" altLang="en-US" dirty="0"/>
            </a:p>
          </p:txBody>
        </p:sp>
      </p:grpSp>
      <p:sp>
        <p:nvSpPr>
          <p:cNvPr id="10" name="灯片编号占位符 9"/>
          <p:cNvSpPr>
            <a:spLocks noGrp="1"/>
          </p:cNvSpPr>
          <p:nvPr>
            <p:ph type="sldNum" sz="quarter" idx="12"/>
          </p:nvPr>
        </p:nvSpPr>
        <p:spPr/>
        <p:txBody>
          <a:bodyPr/>
          <a:lstStyle/>
          <a:p>
            <a:pPr>
              <a:defRPr/>
            </a:pPr>
            <a:fld id="{6BEEA6DE-2F47-4A6B-AE22-2F1052A0CAE7}" type="slidenum">
              <a:rPr lang="zh-CN" altLang="en-US" smtClean="0"/>
              <a:pPr>
                <a:defRPr/>
              </a:pPr>
              <a:t>15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71414"/>
            <a:ext cx="8715436" cy="1143000"/>
          </a:xfrm>
        </p:spPr>
        <p:txBody>
          <a:bodyPr/>
          <a:lstStyle/>
          <a:p>
            <a:r>
              <a:rPr lang="en-US" sz="4000" b="0" dirty="0" smtClean="0">
                <a:solidFill>
                  <a:schemeClr val="tx1"/>
                </a:solidFill>
              </a:rPr>
              <a:t>Insensitive to misalignment</a:t>
            </a:r>
            <a:endParaRPr lang="zh-CN" altLang="en-US" sz="4000" dirty="0"/>
          </a:p>
        </p:txBody>
      </p:sp>
      <p:grpSp>
        <p:nvGrpSpPr>
          <p:cNvPr id="4" name="组合 13"/>
          <p:cNvGrpSpPr/>
          <p:nvPr/>
        </p:nvGrpSpPr>
        <p:grpSpPr>
          <a:xfrm>
            <a:off x="357158" y="2000240"/>
            <a:ext cx="8501123" cy="2655348"/>
            <a:chOff x="285719" y="1357298"/>
            <a:chExt cx="8501123" cy="2655348"/>
          </a:xfrm>
        </p:grpSpPr>
        <p:pic>
          <p:nvPicPr>
            <p:cNvPr id="8" name="Picture 3" descr="C:\Documents and Settings\Administrator\桌面\2.jpg"/>
            <p:cNvPicPr>
              <a:picLocks noChangeAspect="1" noChangeArrowheads="1"/>
            </p:cNvPicPr>
            <p:nvPr/>
          </p:nvPicPr>
          <p:blipFill>
            <a:blip r:embed="rId3"/>
            <a:srcRect/>
            <a:stretch>
              <a:fillRect/>
            </a:stretch>
          </p:blipFill>
          <p:spPr bwMode="auto">
            <a:xfrm>
              <a:off x="285719" y="1357298"/>
              <a:ext cx="8501123" cy="2286016"/>
            </a:xfrm>
            <a:prstGeom prst="rect">
              <a:avLst/>
            </a:prstGeom>
            <a:noFill/>
          </p:spPr>
        </p:pic>
        <p:sp>
          <p:nvSpPr>
            <p:cNvPr id="9" name="矩形 8"/>
            <p:cNvSpPr/>
            <p:nvPr/>
          </p:nvSpPr>
          <p:spPr>
            <a:xfrm>
              <a:off x="2214546" y="3643314"/>
              <a:ext cx="4249881" cy="369332"/>
            </a:xfrm>
            <a:prstGeom prst="rect">
              <a:avLst/>
            </a:prstGeom>
          </p:spPr>
          <p:txBody>
            <a:bodyPr wrap="none">
              <a:spAutoFit/>
            </a:bodyPr>
            <a:lstStyle/>
            <a:p>
              <a:r>
                <a:rPr lang="en-US" altLang="zh-CN" dirty="0" smtClean="0"/>
                <a:t>0.5%, 1% and 1.5% misalignment noise</a:t>
              </a:r>
              <a:endParaRPr lang="zh-CN" altLang="en-US" dirty="0"/>
            </a:p>
          </p:txBody>
        </p:sp>
      </p:grpSp>
      <p:sp>
        <p:nvSpPr>
          <p:cNvPr id="10" name="灯片编号占位符 9"/>
          <p:cNvSpPr>
            <a:spLocks noGrp="1"/>
          </p:cNvSpPr>
          <p:nvPr>
            <p:ph type="sldNum" sz="quarter" idx="12"/>
          </p:nvPr>
        </p:nvSpPr>
        <p:spPr/>
        <p:txBody>
          <a:bodyPr/>
          <a:lstStyle/>
          <a:p>
            <a:pPr>
              <a:defRPr/>
            </a:pPr>
            <a:fld id="{6BEEA6DE-2F47-4A6B-AE22-2F1052A0CAE7}" type="slidenum">
              <a:rPr lang="zh-CN" altLang="en-US" smtClean="0"/>
              <a:pPr>
                <a:defRPr/>
              </a:pPr>
              <a:t>16</a:t>
            </a:fld>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71414"/>
            <a:ext cx="8715436" cy="1143000"/>
          </a:xfrm>
        </p:spPr>
        <p:txBody>
          <a:bodyPr/>
          <a:lstStyle/>
          <a:p>
            <a:r>
              <a:rPr lang="en-US" altLang="zh-CN" sz="4000" dirty="0" smtClean="0"/>
              <a:t>Insensitive to non-uniform sampling</a:t>
            </a:r>
            <a:endParaRPr lang="zh-CN" altLang="en-US" sz="4000" dirty="0"/>
          </a:p>
        </p:txBody>
      </p:sp>
      <p:pic>
        <p:nvPicPr>
          <p:cNvPr id="12" name="Picture 2" descr="C:\Documents and Settings\Administrator\桌面\1.jpg"/>
          <p:cNvPicPr>
            <a:picLocks noChangeAspect="1" noChangeArrowheads="1"/>
          </p:cNvPicPr>
          <p:nvPr/>
        </p:nvPicPr>
        <p:blipFill>
          <a:blip r:embed="rId3"/>
          <a:srcRect/>
          <a:stretch>
            <a:fillRect/>
          </a:stretch>
        </p:blipFill>
        <p:spPr bwMode="auto">
          <a:xfrm>
            <a:off x="785786" y="1643050"/>
            <a:ext cx="7509273" cy="3490836"/>
          </a:xfrm>
          <a:prstGeom prst="rect">
            <a:avLst/>
          </a:prstGeom>
          <a:noFill/>
        </p:spPr>
      </p:pic>
      <p:sp>
        <p:nvSpPr>
          <p:cNvPr id="10" name="灯片编号占位符 9"/>
          <p:cNvSpPr>
            <a:spLocks noGrp="1"/>
          </p:cNvSpPr>
          <p:nvPr>
            <p:ph type="sldNum" sz="quarter" idx="12"/>
          </p:nvPr>
        </p:nvSpPr>
        <p:spPr/>
        <p:txBody>
          <a:bodyPr/>
          <a:lstStyle/>
          <a:p>
            <a:pPr>
              <a:defRPr/>
            </a:pPr>
            <a:fld id="{6BEEA6DE-2F47-4A6B-AE22-2F1052A0CAE7}" type="slidenum">
              <a:rPr lang="zh-CN" altLang="en-US" smtClean="0"/>
              <a:pPr>
                <a:defRPr/>
              </a:pPr>
              <a:t>17</a:t>
            </a:fld>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9700" y="50800"/>
            <a:ext cx="8883650" cy="511156"/>
          </a:xfrm>
        </p:spPr>
        <p:txBody>
          <a:bodyPr/>
          <a:lstStyle/>
          <a:p>
            <a:r>
              <a:rPr lang="en-US" altLang="zh-CN" sz="2800" dirty="0" smtClean="0"/>
              <a:t>Comparison with [Au et al. 2008]</a:t>
            </a:r>
            <a:endParaRPr lang="zh-CN" altLang="en-US" sz="2800" dirty="0"/>
          </a:p>
        </p:txBody>
      </p:sp>
      <p:sp>
        <p:nvSpPr>
          <p:cNvPr id="5" name="灯片编号占位符 4"/>
          <p:cNvSpPr>
            <a:spLocks noGrp="1"/>
          </p:cNvSpPr>
          <p:nvPr>
            <p:ph type="sldNum" sz="quarter" idx="12"/>
          </p:nvPr>
        </p:nvSpPr>
        <p:spPr/>
        <p:txBody>
          <a:bodyPr/>
          <a:lstStyle/>
          <a:p>
            <a:pPr>
              <a:defRPr/>
            </a:pPr>
            <a:fld id="{6BEEA6DE-2F47-4A6B-AE22-2F1052A0CAE7}" type="slidenum">
              <a:rPr lang="zh-CN" altLang="en-US" smtClean="0"/>
              <a:pPr>
                <a:defRPr/>
              </a:pPr>
              <a:t>18</a:t>
            </a:fld>
            <a:endParaRPr lang="zh-CN" altLang="en-US"/>
          </a:p>
        </p:txBody>
      </p:sp>
      <p:pic>
        <p:nvPicPr>
          <p:cNvPr id="6" name="Picture 2"/>
          <p:cNvPicPr>
            <a:picLocks noChangeAspect="1" noChangeArrowheads="1"/>
          </p:cNvPicPr>
          <p:nvPr/>
        </p:nvPicPr>
        <p:blipFill>
          <a:blip r:embed="rId3"/>
          <a:srcRect/>
          <a:stretch>
            <a:fillRect/>
          </a:stretch>
        </p:blipFill>
        <p:spPr bwMode="auto">
          <a:xfrm>
            <a:off x="1492250" y="571500"/>
            <a:ext cx="5937250" cy="6086475"/>
          </a:xfrm>
          <a:prstGeom prst="rect">
            <a:avLst/>
          </a:prstGeom>
          <a:noFill/>
          <a:ln w="9525">
            <a:noFill/>
            <a:miter lim="800000"/>
            <a:headEnd/>
            <a:tailEnd/>
          </a:ln>
        </p:spPr>
      </p:pic>
      <p:sp>
        <p:nvSpPr>
          <p:cNvPr id="7" name="矩形 5"/>
          <p:cNvSpPr>
            <a:spLocks noChangeArrowheads="1"/>
          </p:cNvSpPr>
          <p:nvPr/>
        </p:nvSpPr>
        <p:spPr bwMode="auto">
          <a:xfrm>
            <a:off x="336307" y="1739900"/>
            <a:ext cx="813043" cy="646331"/>
          </a:xfrm>
          <a:prstGeom prst="rect">
            <a:avLst/>
          </a:prstGeom>
          <a:noFill/>
          <a:ln w="9525">
            <a:noFill/>
            <a:miter lim="800000"/>
            <a:headEnd/>
            <a:tailEnd/>
          </a:ln>
        </p:spPr>
        <p:txBody>
          <a:bodyPr vert="horz" wrap="none">
            <a:spAutoFit/>
          </a:bodyPr>
          <a:lstStyle/>
          <a:p>
            <a:r>
              <a:rPr lang="en-US" altLang="zh-CN" dirty="0" smtClean="0"/>
              <a:t>Mesh</a:t>
            </a:r>
          </a:p>
          <a:p>
            <a:r>
              <a:rPr lang="en-US" altLang="zh-CN" dirty="0" smtClean="0"/>
              <a:t>model</a:t>
            </a:r>
            <a:endParaRPr lang="zh-CN" altLang="en-US" dirty="0"/>
          </a:p>
        </p:txBody>
      </p:sp>
      <p:sp>
        <p:nvSpPr>
          <p:cNvPr id="8" name="矩形 6"/>
          <p:cNvSpPr>
            <a:spLocks noChangeArrowheads="1"/>
          </p:cNvSpPr>
          <p:nvPr/>
        </p:nvSpPr>
        <p:spPr bwMode="auto">
          <a:xfrm>
            <a:off x="304800" y="4683720"/>
            <a:ext cx="813043" cy="923330"/>
          </a:xfrm>
          <a:prstGeom prst="rect">
            <a:avLst/>
          </a:prstGeom>
          <a:noFill/>
          <a:ln w="9525">
            <a:noFill/>
            <a:miter lim="800000"/>
            <a:headEnd/>
            <a:tailEnd/>
          </a:ln>
        </p:spPr>
        <p:txBody>
          <a:bodyPr vert="horz" wrap="none">
            <a:spAutoFit/>
          </a:bodyPr>
          <a:lstStyle/>
          <a:p>
            <a:r>
              <a:rPr lang="en-US" altLang="zh-CN" dirty="0" smtClean="0"/>
              <a:t>Point</a:t>
            </a:r>
          </a:p>
          <a:p>
            <a:r>
              <a:rPr lang="en-US" altLang="zh-CN" dirty="0" smtClean="0"/>
              <a:t>Cloud</a:t>
            </a:r>
          </a:p>
          <a:p>
            <a:r>
              <a:rPr lang="en-US" altLang="zh-CN" dirty="0" smtClean="0"/>
              <a:t>model</a:t>
            </a:r>
            <a:endParaRPr lang="zh-CN" altLang="en-US" dirty="0"/>
          </a:p>
        </p:txBody>
      </p:sp>
      <p:sp>
        <p:nvSpPr>
          <p:cNvPr id="9" name="圆角矩形 8"/>
          <p:cNvSpPr/>
          <p:nvPr/>
        </p:nvSpPr>
        <p:spPr>
          <a:xfrm>
            <a:off x="7429500" y="1028700"/>
            <a:ext cx="1498600" cy="355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smtClean="0"/>
              <a:t>[Au et al. 2008]</a:t>
            </a:r>
            <a:endParaRPr lang="zh-CN" altLang="en-US" sz="1600" dirty="0"/>
          </a:p>
        </p:txBody>
      </p:sp>
      <p:sp>
        <p:nvSpPr>
          <p:cNvPr id="13" name="左大括号 12"/>
          <p:cNvSpPr/>
          <p:nvPr/>
        </p:nvSpPr>
        <p:spPr>
          <a:xfrm>
            <a:off x="1214438" y="1000125"/>
            <a:ext cx="285750" cy="2071688"/>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14" name="左大括号 13"/>
          <p:cNvSpPr/>
          <p:nvPr/>
        </p:nvSpPr>
        <p:spPr>
          <a:xfrm>
            <a:off x="1214438" y="4143375"/>
            <a:ext cx="285750" cy="2071688"/>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15" name="圆角矩形 14"/>
          <p:cNvSpPr/>
          <p:nvPr/>
        </p:nvSpPr>
        <p:spPr>
          <a:xfrm>
            <a:off x="7416800" y="2673350"/>
            <a:ext cx="1498600" cy="355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smtClean="0"/>
              <a:t>Our method</a:t>
            </a:r>
            <a:endParaRPr lang="zh-CN" altLang="en-US" sz="1600" dirty="0"/>
          </a:p>
        </p:txBody>
      </p:sp>
      <p:sp>
        <p:nvSpPr>
          <p:cNvPr id="16" name="圆角矩形 15"/>
          <p:cNvSpPr/>
          <p:nvPr/>
        </p:nvSpPr>
        <p:spPr>
          <a:xfrm>
            <a:off x="7416800" y="4184650"/>
            <a:ext cx="1498600" cy="355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smtClean="0"/>
              <a:t>[Au et al. 2008]</a:t>
            </a:r>
            <a:endParaRPr lang="zh-CN" altLang="en-US" sz="1600" dirty="0"/>
          </a:p>
        </p:txBody>
      </p:sp>
      <p:sp>
        <p:nvSpPr>
          <p:cNvPr id="17" name="圆角矩形 16"/>
          <p:cNvSpPr/>
          <p:nvPr/>
        </p:nvSpPr>
        <p:spPr>
          <a:xfrm>
            <a:off x="7473950" y="5651500"/>
            <a:ext cx="1498600" cy="355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smtClean="0"/>
              <a:t>Our method</a:t>
            </a:r>
            <a:endParaRPr lang="zh-CN" altLang="en-US" sz="16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1414"/>
            <a:ext cx="8229600" cy="1143000"/>
          </a:xfrm>
        </p:spPr>
        <p:txBody>
          <a:bodyPr/>
          <a:lstStyle/>
          <a:p>
            <a:r>
              <a:rPr lang="en-US" sz="4000" dirty="0" smtClean="0"/>
              <a:t>Comparison with four methods in [Cornea_tvcg07]</a:t>
            </a:r>
            <a:endParaRPr lang="zh-CN" altLang="en-US" sz="4000" dirty="0"/>
          </a:p>
        </p:txBody>
      </p:sp>
      <p:sp>
        <p:nvSpPr>
          <p:cNvPr id="3" name="内容占位符 2"/>
          <p:cNvSpPr>
            <a:spLocks noGrp="1"/>
          </p:cNvSpPr>
          <p:nvPr>
            <p:ph idx="1"/>
          </p:nvPr>
        </p:nvSpPr>
        <p:spPr/>
        <p:txBody>
          <a:bodyPr/>
          <a:lstStyle/>
          <a:p>
            <a:endParaRPr lang="zh-CN" altLang="en-US" dirty="0"/>
          </a:p>
        </p:txBody>
      </p:sp>
      <p:pic>
        <p:nvPicPr>
          <p:cNvPr id="28675" name="Picture 3"/>
          <p:cNvPicPr>
            <a:picLocks noChangeAspect="1" noChangeArrowheads="1"/>
          </p:cNvPicPr>
          <p:nvPr/>
        </p:nvPicPr>
        <p:blipFill>
          <a:blip r:embed="rId3"/>
          <a:srcRect/>
          <a:stretch>
            <a:fillRect/>
          </a:stretch>
        </p:blipFill>
        <p:spPr bwMode="auto">
          <a:xfrm>
            <a:off x="0" y="1438286"/>
            <a:ext cx="9172575" cy="3562350"/>
          </a:xfrm>
          <a:prstGeom prst="rect">
            <a:avLst/>
          </a:prstGeom>
          <a:noFill/>
          <a:ln w="9525">
            <a:noFill/>
            <a:miter lim="800000"/>
            <a:headEnd/>
            <a:tailEnd/>
          </a:ln>
          <a:effectLst/>
        </p:spPr>
      </p:pic>
      <p:sp>
        <p:nvSpPr>
          <p:cNvPr id="5" name="灯片编号占位符 4"/>
          <p:cNvSpPr>
            <a:spLocks noGrp="1"/>
          </p:cNvSpPr>
          <p:nvPr>
            <p:ph type="sldNum" sz="quarter" idx="12"/>
          </p:nvPr>
        </p:nvSpPr>
        <p:spPr/>
        <p:txBody>
          <a:bodyPr/>
          <a:lstStyle/>
          <a:p>
            <a:pPr>
              <a:defRPr/>
            </a:pPr>
            <a:fld id="{6BEEA6DE-2F47-4A6B-AE22-2F1052A0CAE7}" type="slidenum">
              <a:rPr lang="zh-CN" altLang="en-US" smtClean="0"/>
              <a:pPr>
                <a:defRPr/>
              </a:pPr>
              <a:t>19</a:t>
            </a:fld>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01600" y="0"/>
            <a:ext cx="8613804"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eaLnBrk="0" hangingPunct="0">
              <a:defRPr/>
            </a:pPr>
            <a:r>
              <a:rPr kumimoji="0" lang="en-US" sz="3600" b="1" i="0" u="none" strike="noStrike" kern="1200" cap="none" spc="0" normalizeH="0" baseline="0" noProof="0" dirty="0" smtClean="0">
                <a:ln>
                  <a:noFill/>
                </a:ln>
                <a:solidFill>
                  <a:schemeClr val="tx2"/>
                </a:solidFill>
                <a:effectLst/>
                <a:uLnTx/>
                <a:uFillTx/>
                <a:latin typeface="+mj-lt"/>
                <a:ea typeface="+mj-ea"/>
                <a:cs typeface="+mj-cs"/>
              </a:rPr>
              <a:t>Curve </a:t>
            </a:r>
            <a:r>
              <a:rPr lang="en-US" sz="3600" b="1" dirty="0" smtClean="0">
                <a:solidFill>
                  <a:schemeClr val="tx2"/>
                </a:solidFill>
                <a:latin typeface="+mj-lt"/>
                <a:ea typeface="+mj-ea"/>
                <a:cs typeface="+mj-cs"/>
              </a:rPr>
              <a:t>skeletons and their applications</a:t>
            </a:r>
            <a:endParaRPr lang="en-US" sz="3600" b="1" dirty="0">
              <a:solidFill>
                <a:schemeClr val="tx2"/>
              </a:solidFill>
              <a:latin typeface="+mj-lt"/>
              <a:ea typeface="+mj-ea"/>
              <a:cs typeface="+mj-cs"/>
            </a:endParaRPr>
          </a:p>
        </p:txBody>
      </p:sp>
      <p:sp>
        <p:nvSpPr>
          <p:cNvPr id="6" name="Slide Number Placeholder 11"/>
          <p:cNvSpPr>
            <a:spLocks noGrp="1"/>
          </p:cNvSpPr>
          <p:nvPr>
            <p:ph type="sldNum" sz="quarter" idx="12"/>
          </p:nvPr>
        </p:nvSpPr>
        <p:spPr>
          <a:xfrm>
            <a:off x="8382000" y="0"/>
            <a:ext cx="762000" cy="365125"/>
          </a:xfrm>
        </p:spPr>
        <p:txBody>
          <a:bodyPr/>
          <a:lstStyle/>
          <a:p>
            <a:fld id="{823A3B13-B9C3-42D0-9D3D-A97F7B406212}" type="slidenum">
              <a:rPr lang="en-US" smtClean="0"/>
              <a:pPr/>
              <a:t>2</a:t>
            </a:fld>
            <a:endParaRPr lang="en-US" dirty="0"/>
          </a:p>
        </p:txBody>
      </p:sp>
      <p:sp>
        <p:nvSpPr>
          <p:cNvPr id="7" name="TextBox 6"/>
          <p:cNvSpPr txBox="1"/>
          <p:nvPr/>
        </p:nvSpPr>
        <p:spPr>
          <a:xfrm>
            <a:off x="357158" y="1357298"/>
            <a:ext cx="8043333" cy="369332"/>
          </a:xfrm>
          <a:prstGeom prst="rect">
            <a:avLst/>
          </a:prstGeom>
          <a:noFill/>
        </p:spPr>
        <p:txBody>
          <a:bodyPr wrap="square" rtlCol="0">
            <a:spAutoFit/>
          </a:bodyPr>
          <a:lstStyle/>
          <a:p>
            <a:r>
              <a:rPr lang="en-US" dirty="0" smtClean="0">
                <a:solidFill>
                  <a:srgbClr val="000000"/>
                </a:solidFill>
              </a:rPr>
              <a:t>A 1D curve providing a compact representation of the shape </a:t>
            </a:r>
            <a:r>
              <a:rPr lang="en-US" sz="1200" dirty="0" smtClean="0">
                <a:solidFill>
                  <a:srgbClr val="000000"/>
                </a:solidFill>
              </a:rPr>
              <a:t>[Cornea et al. 20 07]</a:t>
            </a:r>
          </a:p>
        </p:txBody>
      </p:sp>
      <p:pic>
        <p:nvPicPr>
          <p:cNvPr id="12" name="Picture 22" descr="96.png"/>
          <p:cNvPicPr>
            <a:picLocks noChangeAspect="1"/>
          </p:cNvPicPr>
          <p:nvPr/>
        </p:nvPicPr>
        <p:blipFill>
          <a:blip r:embed="rId3"/>
          <a:stretch>
            <a:fillRect/>
          </a:stretch>
        </p:blipFill>
        <p:spPr>
          <a:xfrm>
            <a:off x="4357686" y="2000240"/>
            <a:ext cx="2975841" cy="2687524"/>
          </a:xfrm>
          <a:prstGeom prst="rect">
            <a:avLst/>
          </a:prstGeom>
        </p:spPr>
      </p:pic>
      <p:pic>
        <p:nvPicPr>
          <p:cNvPr id="13" name="Picture 24" descr="19.png"/>
          <p:cNvPicPr>
            <a:picLocks noChangeAspect="1"/>
          </p:cNvPicPr>
          <p:nvPr/>
        </p:nvPicPr>
        <p:blipFill>
          <a:blip r:embed="rId4"/>
          <a:stretch>
            <a:fillRect/>
          </a:stretch>
        </p:blipFill>
        <p:spPr>
          <a:xfrm>
            <a:off x="714348" y="2000240"/>
            <a:ext cx="3652327" cy="1987296"/>
          </a:xfrm>
          <a:prstGeom prst="rect">
            <a:avLst/>
          </a:prstGeom>
        </p:spPr>
      </p:pic>
      <p:pic>
        <p:nvPicPr>
          <p:cNvPr id="10" name="Picture 17" descr="122.png"/>
          <p:cNvPicPr>
            <a:picLocks noChangeAspect="1"/>
          </p:cNvPicPr>
          <p:nvPr/>
        </p:nvPicPr>
        <p:blipFill>
          <a:blip r:embed="rId5"/>
          <a:stretch>
            <a:fillRect/>
          </a:stretch>
        </p:blipFill>
        <p:spPr>
          <a:xfrm>
            <a:off x="714348" y="3929066"/>
            <a:ext cx="2590800" cy="2397697"/>
          </a:xfrm>
          <a:prstGeom prst="rect">
            <a:avLst/>
          </a:prstGeom>
        </p:spPr>
      </p:pic>
      <p:pic>
        <p:nvPicPr>
          <p:cNvPr id="14" name="Picture 15" descr="64.png"/>
          <p:cNvPicPr>
            <a:picLocks noChangeAspect="1"/>
          </p:cNvPicPr>
          <p:nvPr/>
        </p:nvPicPr>
        <p:blipFill>
          <a:blip r:embed="rId6" cstate="print"/>
          <a:stretch>
            <a:fillRect/>
          </a:stretch>
        </p:blipFill>
        <p:spPr>
          <a:xfrm>
            <a:off x="714348" y="2000240"/>
            <a:ext cx="1785950" cy="2709025"/>
          </a:xfrm>
          <a:prstGeom prst="rect">
            <a:avLst/>
          </a:prstGeom>
        </p:spPr>
      </p:pic>
      <p:pic>
        <p:nvPicPr>
          <p:cNvPr id="11" name="Picture 12" descr="27.png"/>
          <p:cNvPicPr>
            <a:picLocks noChangeAspect="1"/>
          </p:cNvPicPr>
          <p:nvPr/>
        </p:nvPicPr>
        <p:blipFill>
          <a:blip r:embed="rId7" cstate="print"/>
          <a:stretch>
            <a:fillRect/>
          </a:stretch>
        </p:blipFill>
        <p:spPr>
          <a:xfrm>
            <a:off x="1357290" y="3571876"/>
            <a:ext cx="5286412" cy="2676247"/>
          </a:xfrm>
          <a:prstGeom prst="rect">
            <a:avLst/>
          </a:prstGeom>
        </p:spPr>
      </p:pic>
      <p:pic>
        <p:nvPicPr>
          <p:cNvPr id="2050" name="Picture 2"/>
          <p:cNvPicPr>
            <a:picLocks noChangeAspect="1" noChangeArrowheads="1"/>
          </p:cNvPicPr>
          <p:nvPr/>
        </p:nvPicPr>
        <p:blipFill>
          <a:blip r:embed="rId8"/>
          <a:srcRect/>
          <a:stretch>
            <a:fillRect/>
          </a:stretch>
        </p:blipFill>
        <p:spPr bwMode="auto">
          <a:xfrm>
            <a:off x="2214546" y="2857496"/>
            <a:ext cx="3894915" cy="204310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accel="50000" decel="5000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accel="50000" decel="5000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accel="50000" decel="5000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accel="50000" decel="5000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2050"/>
                                        </p:tgtEl>
                                        <p:attrNameLst>
                                          <p:attrName>style.visibility</p:attrName>
                                        </p:attrNameLst>
                                      </p:cBhvr>
                                      <p:to>
                                        <p:strVal val="visible"/>
                                      </p:to>
                                    </p:set>
                                    <p:anim calcmode="lin" valueType="num">
                                      <p:cBhvr additive="base">
                                        <p:cTn id="37" dur="500" fill="hold"/>
                                        <p:tgtEl>
                                          <p:spTgt spid="2050"/>
                                        </p:tgtEl>
                                        <p:attrNameLst>
                                          <p:attrName>ppt_x</p:attrName>
                                        </p:attrNameLst>
                                      </p:cBhvr>
                                      <p:tavLst>
                                        <p:tav tm="0">
                                          <p:val>
                                            <p:strVal val="1+#ppt_w/2"/>
                                          </p:val>
                                        </p:tav>
                                        <p:tav tm="100000">
                                          <p:val>
                                            <p:strVal val="#ppt_x"/>
                                          </p:val>
                                        </p:tav>
                                      </p:tavLst>
                                    </p:anim>
                                    <p:anim calcmode="lin" valueType="num">
                                      <p:cBhvr additive="base">
                                        <p:cTn id="38"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11156"/>
          </a:xfrm>
        </p:spPr>
        <p:txBody>
          <a:bodyPr/>
          <a:lstStyle/>
          <a:p>
            <a:r>
              <a:rPr lang="en-US" altLang="zh-CN" dirty="0" smtClean="0"/>
              <a:t>More comparisons</a:t>
            </a:r>
            <a:endParaRPr lang="zh-CN" altLang="en-US" dirty="0"/>
          </a:p>
        </p:txBody>
      </p:sp>
      <p:sp>
        <p:nvSpPr>
          <p:cNvPr id="3" name="内容占位符 2"/>
          <p:cNvSpPr>
            <a:spLocks noGrp="1"/>
          </p:cNvSpPr>
          <p:nvPr>
            <p:ph idx="1"/>
          </p:nvPr>
        </p:nvSpPr>
        <p:spPr/>
        <p:txBody>
          <a:bodyPr/>
          <a:lstStyle/>
          <a:p>
            <a:endParaRPr lang="zh-CN" altLang="en-US"/>
          </a:p>
        </p:txBody>
      </p:sp>
      <p:pic>
        <p:nvPicPr>
          <p:cNvPr id="29698" name="Picture 2" descr="E:\jjcao_lab\self\SEPCC09\workspace_cloudcontr\writeup\figures\comparison_reeb.png"/>
          <p:cNvPicPr>
            <a:picLocks noChangeAspect="1" noChangeArrowheads="1"/>
          </p:cNvPicPr>
          <p:nvPr/>
        </p:nvPicPr>
        <p:blipFill>
          <a:blip r:embed="rId3" cstate="print"/>
          <a:srcRect/>
          <a:stretch>
            <a:fillRect/>
          </a:stretch>
        </p:blipFill>
        <p:spPr bwMode="auto">
          <a:xfrm>
            <a:off x="5286380" y="785794"/>
            <a:ext cx="3429024" cy="2811732"/>
          </a:xfrm>
          <a:prstGeom prst="rect">
            <a:avLst/>
          </a:prstGeom>
          <a:noFill/>
        </p:spPr>
      </p:pic>
      <p:pic>
        <p:nvPicPr>
          <p:cNvPr id="29702" name="Picture 6" descr="E:\jjcao_lab\self\SEPCC09\workspace_cloudcontr\writeup\figures\comparison_5.png"/>
          <p:cNvPicPr>
            <a:picLocks noChangeAspect="1" noChangeArrowheads="1"/>
          </p:cNvPicPr>
          <p:nvPr/>
        </p:nvPicPr>
        <p:blipFill>
          <a:blip r:embed="rId4"/>
          <a:srcRect/>
          <a:stretch>
            <a:fillRect/>
          </a:stretch>
        </p:blipFill>
        <p:spPr bwMode="auto">
          <a:xfrm>
            <a:off x="142844" y="3912529"/>
            <a:ext cx="8858312" cy="2445429"/>
          </a:xfrm>
          <a:prstGeom prst="rect">
            <a:avLst/>
          </a:prstGeom>
          <a:noFill/>
        </p:spPr>
      </p:pic>
      <p:pic>
        <p:nvPicPr>
          <p:cNvPr id="9" name="Picture 2" descr="E:\jjcao_lab\self\dissertation\figures\skel_compare_Cornea.png"/>
          <p:cNvPicPr>
            <a:picLocks noChangeAspect="1" noChangeArrowheads="1"/>
          </p:cNvPicPr>
          <p:nvPr/>
        </p:nvPicPr>
        <p:blipFill>
          <a:blip r:embed="rId5"/>
          <a:srcRect/>
          <a:stretch>
            <a:fillRect/>
          </a:stretch>
        </p:blipFill>
        <p:spPr bwMode="auto">
          <a:xfrm>
            <a:off x="428596" y="785794"/>
            <a:ext cx="4857752" cy="2725932"/>
          </a:xfrm>
          <a:prstGeom prst="rect">
            <a:avLst/>
          </a:prstGeom>
          <a:noFill/>
        </p:spPr>
      </p:pic>
      <p:sp>
        <p:nvSpPr>
          <p:cNvPr id="10" name="矩形 9"/>
          <p:cNvSpPr/>
          <p:nvPr/>
        </p:nvSpPr>
        <p:spPr>
          <a:xfrm>
            <a:off x="428596" y="6286520"/>
            <a:ext cx="736099" cy="369332"/>
          </a:xfrm>
          <a:prstGeom prst="rect">
            <a:avLst/>
          </a:prstGeom>
        </p:spPr>
        <p:txBody>
          <a:bodyPr wrap="none">
            <a:spAutoFit/>
          </a:bodyPr>
          <a:lstStyle/>
          <a:p>
            <a:pPr eaLnBrk="0" hangingPunct="0">
              <a:spcBef>
                <a:spcPct val="30000"/>
              </a:spcBef>
              <a:defRPr/>
            </a:pPr>
            <a:r>
              <a:rPr lang="en-US" altLang="zh-CN" dirty="0" err="1" smtClean="0"/>
              <a:t>Reeb</a:t>
            </a:r>
            <a:endParaRPr lang="en-US" altLang="zh-CN" dirty="0" smtClean="0"/>
          </a:p>
        </p:txBody>
      </p:sp>
      <p:sp>
        <p:nvSpPr>
          <p:cNvPr id="11" name="矩形 10"/>
          <p:cNvSpPr/>
          <p:nvPr/>
        </p:nvSpPr>
        <p:spPr>
          <a:xfrm>
            <a:off x="1785918" y="6286520"/>
            <a:ext cx="1877437" cy="369332"/>
          </a:xfrm>
          <a:prstGeom prst="rect">
            <a:avLst/>
          </a:prstGeom>
        </p:spPr>
        <p:txBody>
          <a:bodyPr wrap="none">
            <a:spAutoFit/>
          </a:bodyPr>
          <a:lstStyle/>
          <a:p>
            <a:pPr eaLnBrk="0" hangingPunct="0">
              <a:spcBef>
                <a:spcPct val="30000"/>
              </a:spcBef>
              <a:defRPr/>
            </a:pPr>
            <a:r>
              <a:rPr lang="en-US" altLang="zh-CN" dirty="0" smtClean="0"/>
              <a:t>Deformable blob</a:t>
            </a:r>
          </a:p>
        </p:txBody>
      </p:sp>
      <p:sp>
        <p:nvSpPr>
          <p:cNvPr id="12" name="矩形 11"/>
          <p:cNvSpPr/>
          <p:nvPr/>
        </p:nvSpPr>
        <p:spPr>
          <a:xfrm>
            <a:off x="3896262" y="6286520"/>
            <a:ext cx="890052" cy="369332"/>
          </a:xfrm>
          <a:prstGeom prst="rect">
            <a:avLst/>
          </a:prstGeom>
        </p:spPr>
        <p:txBody>
          <a:bodyPr wrap="none">
            <a:spAutoFit/>
          </a:bodyPr>
          <a:lstStyle/>
          <a:p>
            <a:pPr eaLnBrk="0" hangingPunct="0">
              <a:spcBef>
                <a:spcPct val="30000"/>
              </a:spcBef>
              <a:defRPr/>
            </a:pPr>
            <a:r>
              <a:rPr lang="en-US" dirty="0" smtClean="0"/>
              <a:t>ROSA </a:t>
            </a:r>
            <a:endParaRPr lang="en-US" altLang="zh-CN" dirty="0" smtClean="0"/>
          </a:p>
        </p:txBody>
      </p:sp>
      <p:sp>
        <p:nvSpPr>
          <p:cNvPr id="13" name="矩形 12"/>
          <p:cNvSpPr/>
          <p:nvPr/>
        </p:nvSpPr>
        <p:spPr>
          <a:xfrm>
            <a:off x="5500694" y="6286520"/>
            <a:ext cx="1402948" cy="369332"/>
          </a:xfrm>
          <a:prstGeom prst="rect">
            <a:avLst/>
          </a:prstGeom>
        </p:spPr>
        <p:txBody>
          <a:bodyPr wrap="none">
            <a:spAutoFit/>
          </a:bodyPr>
          <a:lstStyle/>
          <a:p>
            <a:pPr eaLnBrk="0" hangingPunct="0">
              <a:spcBef>
                <a:spcPct val="30000"/>
              </a:spcBef>
              <a:defRPr/>
            </a:pPr>
            <a:r>
              <a:rPr lang="en-US" dirty="0" smtClean="0"/>
              <a:t>Our method</a:t>
            </a:r>
            <a:endParaRPr lang="en-US" altLang="zh-CN" dirty="0" smtClean="0"/>
          </a:p>
        </p:txBody>
      </p:sp>
      <p:sp>
        <p:nvSpPr>
          <p:cNvPr id="14" name="矩形 13"/>
          <p:cNvSpPr/>
          <p:nvPr/>
        </p:nvSpPr>
        <p:spPr>
          <a:xfrm>
            <a:off x="7000892" y="6286520"/>
            <a:ext cx="1941557" cy="369332"/>
          </a:xfrm>
          <a:prstGeom prst="rect">
            <a:avLst/>
          </a:prstGeom>
        </p:spPr>
        <p:txBody>
          <a:bodyPr wrap="none">
            <a:spAutoFit/>
          </a:bodyPr>
          <a:lstStyle/>
          <a:p>
            <a:pPr eaLnBrk="0" hangingPunct="0">
              <a:spcBef>
                <a:spcPct val="30000"/>
              </a:spcBef>
              <a:defRPr/>
            </a:pPr>
            <a:r>
              <a:rPr lang="en-US" dirty="0" smtClean="0"/>
              <a:t>Mesh contraction</a:t>
            </a:r>
            <a:endParaRPr lang="en-US" altLang="zh-CN" dirty="0" smtClean="0"/>
          </a:p>
        </p:txBody>
      </p:sp>
      <p:sp>
        <p:nvSpPr>
          <p:cNvPr id="15" name="矩形 14"/>
          <p:cNvSpPr/>
          <p:nvPr/>
        </p:nvSpPr>
        <p:spPr>
          <a:xfrm>
            <a:off x="5572132" y="3571876"/>
            <a:ext cx="2569934" cy="369332"/>
          </a:xfrm>
          <a:prstGeom prst="rect">
            <a:avLst/>
          </a:prstGeom>
        </p:spPr>
        <p:txBody>
          <a:bodyPr wrap="none">
            <a:spAutoFit/>
          </a:bodyPr>
          <a:lstStyle/>
          <a:p>
            <a:pPr eaLnBrk="0" hangingPunct="0">
              <a:spcBef>
                <a:spcPct val="30000"/>
              </a:spcBef>
              <a:defRPr/>
            </a:pPr>
            <a:r>
              <a:rPr lang="en-US" altLang="zh-CN" dirty="0" smtClean="0"/>
              <a:t>Comparison with </a:t>
            </a:r>
            <a:r>
              <a:rPr lang="en-US" altLang="zh-CN" dirty="0" err="1" smtClean="0"/>
              <a:t>Reeb</a:t>
            </a:r>
            <a:endParaRPr lang="en-US" altLang="zh-CN" dirty="0" smtClean="0"/>
          </a:p>
        </p:txBody>
      </p:sp>
      <p:sp>
        <p:nvSpPr>
          <p:cNvPr id="16" name="矩形 15"/>
          <p:cNvSpPr/>
          <p:nvPr/>
        </p:nvSpPr>
        <p:spPr>
          <a:xfrm>
            <a:off x="928662" y="3571876"/>
            <a:ext cx="3429144" cy="369332"/>
          </a:xfrm>
          <a:prstGeom prst="rect">
            <a:avLst/>
          </a:prstGeom>
        </p:spPr>
        <p:txBody>
          <a:bodyPr wrap="none">
            <a:spAutoFit/>
          </a:bodyPr>
          <a:lstStyle/>
          <a:p>
            <a:pPr eaLnBrk="0" hangingPunct="0">
              <a:spcBef>
                <a:spcPct val="30000"/>
              </a:spcBef>
              <a:defRPr/>
            </a:pPr>
            <a:r>
              <a:rPr lang="en-US" altLang="zh-CN" dirty="0" smtClean="0"/>
              <a:t>Comparison with Potential Field</a:t>
            </a:r>
          </a:p>
        </p:txBody>
      </p:sp>
      <p:sp>
        <p:nvSpPr>
          <p:cNvPr id="17" name="灯片编号占位符 16"/>
          <p:cNvSpPr>
            <a:spLocks noGrp="1"/>
          </p:cNvSpPr>
          <p:nvPr>
            <p:ph type="sldNum" sz="quarter" idx="12"/>
          </p:nvPr>
        </p:nvSpPr>
        <p:spPr/>
        <p:txBody>
          <a:bodyPr/>
          <a:lstStyle/>
          <a:p>
            <a:pPr>
              <a:defRPr/>
            </a:pPr>
            <a:fld id="{6BEEA6DE-2F47-4A6B-AE22-2F1052A0CAE7}" type="slidenum">
              <a:rPr lang="zh-CN" altLang="en-US" smtClean="0"/>
              <a:pPr>
                <a:defRPr/>
              </a:pPr>
              <a:t>20</a:t>
            </a:fld>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438" y="142852"/>
            <a:ext cx="9072594" cy="1143000"/>
          </a:xfrm>
        </p:spPr>
        <p:txBody>
          <a:bodyPr/>
          <a:lstStyle/>
          <a:p>
            <a:r>
              <a:rPr lang="en-US" altLang="zh-CN" dirty="0" smtClean="0"/>
              <a:t>Skeleton driven </a:t>
            </a:r>
            <a:r>
              <a:rPr lang="en-US" altLang="zh-CN" dirty="0" smtClean="0"/>
              <a:t>point cloud reconstruction</a:t>
            </a:r>
            <a:endParaRPr lang="zh-CN" altLang="en-US" dirty="0"/>
          </a:p>
        </p:txBody>
      </p:sp>
      <p:pic>
        <p:nvPicPr>
          <p:cNvPr id="8194" name="Picture 2" descr="C:\Documents and Settings\Administrator\桌面\1.jpg"/>
          <p:cNvPicPr>
            <a:picLocks noChangeAspect="1" noChangeArrowheads="1"/>
          </p:cNvPicPr>
          <p:nvPr/>
        </p:nvPicPr>
        <p:blipFill>
          <a:blip r:embed="rId3"/>
          <a:srcRect/>
          <a:stretch>
            <a:fillRect/>
          </a:stretch>
        </p:blipFill>
        <p:spPr bwMode="auto">
          <a:xfrm>
            <a:off x="2214546" y="1285860"/>
            <a:ext cx="4714908" cy="1544350"/>
          </a:xfrm>
          <a:prstGeom prst="rect">
            <a:avLst/>
          </a:prstGeom>
          <a:noFill/>
        </p:spPr>
      </p:pic>
      <p:pic>
        <p:nvPicPr>
          <p:cNvPr id="8198" name="Picture 6" descr="C:\Documents and Settings\Administrator\桌面\1.jpg"/>
          <p:cNvPicPr>
            <a:picLocks noChangeAspect="1" noChangeArrowheads="1"/>
          </p:cNvPicPr>
          <p:nvPr/>
        </p:nvPicPr>
        <p:blipFill>
          <a:blip r:embed="rId4"/>
          <a:srcRect/>
          <a:stretch>
            <a:fillRect/>
          </a:stretch>
        </p:blipFill>
        <p:spPr bwMode="auto">
          <a:xfrm>
            <a:off x="214282" y="2988230"/>
            <a:ext cx="4071966" cy="1894875"/>
          </a:xfrm>
          <a:prstGeom prst="rect">
            <a:avLst/>
          </a:prstGeom>
          <a:noFill/>
        </p:spPr>
      </p:pic>
      <p:pic>
        <p:nvPicPr>
          <p:cNvPr id="8199" name="Picture 7" descr="C:\Documents and Settings\Administrator\桌面\2.jpg"/>
          <p:cNvPicPr>
            <a:picLocks noChangeAspect="1" noChangeArrowheads="1"/>
          </p:cNvPicPr>
          <p:nvPr/>
        </p:nvPicPr>
        <p:blipFill>
          <a:blip r:embed="rId5"/>
          <a:srcRect/>
          <a:stretch>
            <a:fillRect/>
          </a:stretch>
        </p:blipFill>
        <p:spPr bwMode="auto">
          <a:xfrm>
            <a:off x="4786314" y="3480549"/>
            <a:ext cx="3929090" cy="1007879"/>
          </a:xfrm>
          <a:prstGeom prst="rect">
            <a:avLst/>
          </a:prstGeom>
          <a:noFill/>
        </p:spPr>
      </p:pic>
      <p:sp>
        <p:nvSpPr>
          <p:cNvPr id="12" name="矩形 11"/>
          <p:cNvSpPr/>
          <p:nvPr/>
        </p:nvSpPr>
        <p:spPr>
          <a:xfrm>
            <a:off x="4857752" y="4917056"/>
            <a:ext cx="3714776" cy="646331"/>
          </a:xfrm>
          <a:prstGeom prst="rect">
            <a:avLst/>
          </a:prstGeom>
        </p:spPr>
        <p:txBody>
          <a:bodyPr wrap="square">
            <a:spAutoFit/>
          </a:bodyPr>
          <a:lstStyle/>
          <a:p>
            <a:r>
              <a:rPr lang="en-US" altLang="zh-CN" dirty="0" smtClean="0"/>
              <a:t>2. Reconstruction along a skeleton branch</a:t>
            </a:r>
            <a:endParaRPr lang="zh-CN" altLang="en-US" dirty="0"/>
          </a:p>
        </p:txBody>
      </p:sp>
      <p:sp>
        <p:nvSpPr>
          <p:cNvPr id="13" name="矩形 12"/>
          <p:cNvSpPr/>
          <p:nvPr/>
        </p:nvSpPr>
        <p:spPr>
          <a:xfrm>
            <a:off x="500034" y="4917056"/>
            <a:ext cx="3786214" cy="646331"/>
          </a:xfrm>
          <a:prstGeom prst="rect">
            <a:avLst/>
          </a:prstGeom>
        </p:spPr>
        <p:txBody>
          <a:bodyPr wrap="square">
            <a:spAutoFit/>
          </a:bodyPr>
          <a:lstStyle/>
          <a:p>
            <a:r>
              <a:rPr lang="en-US" altLang="zh-CN" dirty="0" smtClean="0"/>
              <a:t>1. Reconstruction on a skeleton cross-section</a:t>
            </a:r>
            <a:endParaRPr lang="zh-CN" altLang="en-US" dirty="0"/>
          </a:p>
        </p:txBody>
      </p:sp>
      <p:sp>
        <p:nvSpPr>
          <p:cNvPr id="8" name="灯片编号占位符 7"/>
          <p:cNvSpPr>
            <a:spLocks noGrp="1"/>
          </p:cNvSpPr>
          <p:nvPr>
            <p:ph type="sldNum" sz="quarter" idx="12"/>
          </p:nvPr>
        </p:nvSpPr>
        <p:spPr/>
        <p:txBody>
          <a:bodyPr/>
          <a:lstStyle/>
          <a:p>
            <a:pPr>
              <a:defRPr/>
            </a:pPr>
            <a:fld id="{6BEEA6DE-2F47-4A6B-AE22-2F1052A0CAE7}" type="slidenum">
              <a:rPr lang="zh-CN" altLang="en-US" smtClean="0"/>
              <a:pPr>
                <a:defRPr/>
              </a:pPr>
              <a:t>21</a:t>
            </a:fld>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Documents and Settings\Administrator\桌面\1.jpg"/>
          <p:cNvPicPr>
            <a:picLocks noChangeAspect="1" noChangeArrowheads="1"/>
          </p:cNvPicPr>
          <p:nvPr/>
        </p:nvPicPr>
        <p:blipFill>
          <a:blip r:embed="rId2"/>
          <a:srcRect/>
          <a:stretch>
            <a:fillRect/>
          </a:stretch>
        </p:blipFill>
        <p:spPr bwMode="auto">
          <a:xfrm>
            <a:off x="428596" y="1428736"/>
            <a:ext cx="6315075" cy="4867275"/>
          </a:xfrm>
          <a:prstGeom prst="rect">
            <a:avLst/>
          </a:prstGeom>
          <a:noFill/>
        </p:spPr>
      </p:pic>
      <p:sp>
        <p:nvSpPr>
          <p:cNvPr id="5" name="标题 1"/>
          <p:cNvSpPr>
            <a:spLocks noGrp="1"/>
          </p:cNvSpPr>
          <p:nvPr>
            <p:ph type="title"/>
          </p:nvPr>
        </p:nvSpPr>
        <p:spPr>
          <a:xfrm>
            <a:off x="214282" y="142852"/>
            <a:ext cx="8715436" cy="1143000"/>
          </a:xfrm>
        </p:spPr>
        <p:txBody>
          <a:bodyPr/>
          <a:lstStyle/>
          <a:p>
            <a:r>
              <a:rPr lang="en-US" altLang="zh-CN" sz="4000" dirty="0" smtClean="0"/>
              <a:t>Skeleton driven </a:t>
            </a:r>
            <a:r>
              <a:rPr lang="en-US" altLang="zh-CN" sz="4000" dirty="0" smtClean="0"/>
              <a:t>point cloud reconstruction</a:t>
            </a:r>
            <a:endParaRPr lang="zh-CN" altLang="en-US" sz="4000" dirty="0"/>
          </a:p>
        </p:txBody>
      </p:sp>
      <p:sp>
        <p:nvSpPr>
          <p:cNvPr id="4" name="灯片编号占位符 3"/>
          <p:cNvSpPr>
            <a:spLocks noGrp="1"/>
          </p:cNvSpPr>
          <p:nvPr>
            <p:ph type="sldNum" sz="quarter" idx="12"/>
          </p:nvPr>
        </p:nvSpPr>
        <p:spPr/>
        <p:txBody>
          <a:bodyPr/>
          <a:lstStyle/>
          <a:p>
            <a:pPr>
              <a:defRPr/>
            </a:pPr>
            <a:fld id="{6BEEA6DE-2F47-4A6B-AE22-2F1052A0CAE7}" type="slidenum">
              <a:rPr lang="zh-CN" altLang="en-US" smtClean="0"/>
              <a:pPr>
                <a:defRPr/>
              </a:pPr>
              <a:t>22</a:t>
            </a:fld>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Limitations and future work</a:t>
            </a:r>
            <a:endParaRPr lang="zh-CN" altLang="en-US" dirty="0"/>
          </a:p>
        </p:txBody>
      </p:sp>
      <p:sp>
        <p:nvSpPr>
          <p:cNvPr id="3" name="内容占位符 2"/>
          <p:cNvSpPr>
            <a:spLocks noGrp="1"/>
          </p:cNvSpPr>
          <p:nvPr>
            <p:ph idx="1"/>
          </p:nvPr>
        </p:nvSpPr>
        <p:spPr>
          <a:xfrm>
            <a:off x="457200" y="1517650"/>
            <a:ext cx="8229600" cy="4525963"/>
          </a:xfrm>
        </p:spPr>
        <p:txBody>
          <a:bodyPr/>
          <a:lstStyle/>
          <a:p>
            <a:pPr marL="514350" indent="-514350">
              <a:buFont typeface="+mj-lt"/>
              <a:buAutoNum type="arabicPeriod"/>
            </a:pPr>
            <a:r>
              <a:rPr lang="en-US" altLang="zh-CN" dirty="0" smtClean="0"/>
              <a:t>Improve neighborhood construction </a:t>
            </a:r>
          </a:p>
          <a:p>
            <a:pPr lvl="1"/>
            <a:r>
              <a:rPr lang="en-US" altLang="zh-CN" dirty="0" smtClean="0"/>
              <a:t>Handle close-by structures</a:t>
            </a:r>
          </a:p>
          <a:p>
            <a:pPr marL="514350" indent="-514350">
              <a:buFont typeface="+mj-lt"/>
              <a:buAutoNum type="arabicPeriod"/>
            </a:pPr>
            <a:r>
              <a:rPr lang="en-US" altLang="zh-CN" dirty="0" smtClean="0"/>
              <a:t>Use the curve skeleton to repair the point clouds directly</a:t>
            </a:r>
            <a:endParaRPr lang="zh-CN" altLang="en-US" dirty="0"/>
          </a:p>
        </p:txBody>
      </p:sp>
      <p:pic>
        <p:nvPicPr>
          <p:cNvPr id="4" name="Picture 3" descr="C:\Documents and Settings\Administrator\桌面\2.jpg"/>
          <p:cNvPicPr>
            <a:picLocks noChangeAspect="1" noChangeArrowheads="1"/>
          </p:cNvPicPr>
          <p:nvPr/>
        </p:nvPicPr>
        <p:blipFill>
          <a:blip r:embed="rId2"/>
          <a:srcRect/>
          <a:stretch>
            <a:fillRect/>
          </a:stretch>
        </p:blipFill>
        <p:spPr bwMode="auto">
          <a:xfrm>
            <a:off x="285752" y="4000504"/>
            <a:ext cx="8572528" cy="2557866"/>
          </a:xfrm>
          <a:prstGeom prst="rect">
            <a:avLst/>
          </a:prstGeom>
          <a:noFill/>
        </p:spPr>
      </p:pic>
      <p:sp>
        <p:nvSpPr>
          <p:cNvPr id="5" name="灯片编号占位符 4"/>
          <p:cNvSpPr>
            <a:spLocks noGrp="1"/>
          </p:cNvSpPr>
          <p:nvPr>
            <p:ph type="sldNum" sz="quarter" idx="12"/>
          </p:nvPr>
        </p:nvSpPr>
        <p:spPr/>
        <p:txBody>
          <a:bodyPr/>
          <a:lstStyle/>
          <a:p>
            <a:pPr>
              <a:defRPr/>
            </a:pPr>
            <a:fld id="{6BEEA6DE-2F47-4A6B-AE22-2F1052A0CAE7}" type="slidenum">
              <a:rPr lang="zh-CN" altLang="en-US" smtClean="0"/>
              <a:pPr>
                <a:defRPr/>
              </a:pPr>
              <a:t>23</a:t>
            </a:fld>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bwMode="auto">
          <a:noFill/>
          <a:ln>
            <a:miter lim="800000"/>
            <a:headEnd/>
            <a:tailEnd/>
          </a:ln>
        </p:spPr>
        <p:txBody>
          <a:bodyPr/>
          <a:lstStyle/>
          <a:p>
            <a:fld id="{B4C020CB-D64A-431D-8605-CF25CB1F5289}" type="slidenum">
              <a:rPr lang="en-US" altLang="zh-CN" smtClean="0"/>
              <a:pPr/>
              <a:t>24</a:t>
            </a:fld>
            <a:endParaRPr lang="en-US" altLang="zh-CN" smtClean="0"/>
          </a:p>
        </p:txBody>
      </p:sp>
      <p:sp>
        <p:nvSpPr>
          <p:cNvPr id="34820" name="Text Box 5"/>
          <p:cNvSpPr txBox="1">
            <a:spLocks noChangeArrowheads="1"/>
          </p:cNvSpPr>
          <p:nvPr/>
        </p:nvSpPr>
        <p:spPr bwMode="auto">
          <a:xfrm>
            <a:off x="1643042" y="1683143"/>
            <a:ext cx="6096000" cy="4031873"/>
          </a:xfrm>
          <a:prstGeom prst="rect">
            <a:avLst/>
          </a:prstGeom>
          <a:noFill/>
          <a:ln w="9525">
            <a:noFill/>
            <a:miter lim="800000"/>
            <a:headEnd/>
            <a:tailEnd/>
          </a:ln>
        </p:spPr>
        <p:txBody>
          <a:bodyPr>
            <a:spAutoFit/>
          </a:bodyPr>
          <a:lstStyle/>
          <a:p>
            <a:r>
              <a:rPr lang="en-US" altLang="zh-CN" sz="3200" dirty="0" smtClean="0"/>
              <a:t>Anonymous </a:t>
            </a:r>
            <a:r>
              <a:rPr lang="en-US" altLang="zh-CN" sz="3200" dirty="0"/>
              <a:t>Reviewers</a:t>
            </a:r>
          </a:p>
          <a:p>
            <a:endParaRPr lang="en-US" altLang="zh-CN" sz="3200" dirty="0"/>
          </a:p>
          <a:p>
            <a:r>
              <a:rPr lang="en-US" altLang="zh-CN" sz="3200" dirty="0"/>
              <a:t>AIM@SHAPE</a:t>
            </a:r>
          </a:p>
          <a:p>
            <a:endParaRPr lang="en-US" altLang="zh-CN" sz="3200" dirty="0" smtClean="0"/>
          </a:p>
          <a:p>
            <a:r>
              <a:rPr lang="en-US" altLang="zh-CN" sz="3200" dirty="0" smtClean="0"/>
              <a:t>NSFC (No. 60673006 and No. U0935004)</a:t>
            </a:r>
          </a:p>
          <a:p>
            <a:endParaRPr lang="en-US" altLang="zh-CN" sz="3200" dirty="0" smtClean="0"/>
          </a:p>
          <a:p>
            <a:r>
              <a:rPr lang="en-US" altLang="zh-CN" sz="3200" dirty="0" smtClean="0"/>
              <a:t>NSERC (No. 611370)</a:t>
            </a:r>
            <a:endParaRPr lang="en-US" altLang="zh-CN" sz="3200" dirty="0"/>
          </a:p>
        </p:txBody>
      </p:sp>
      <p:sp>
        <p:nvSpPr>
          <p:cNvPr id="34821" name="TextBox 3"/>
          <p:cNvSpPr txBox="1">
            <a:spLocks noChangeArrowheads="1"/>
          </p:cNvSpPr>
          <p:nvPr/>
        </p:nvSpPr>
        <p:spPr bwMode="auto">
          <a:xfrm>
            <a:off x="838200" y="381000"/>
            <a:ext cx="7467600" cy="823913"/>
          </a:xfrm>
          <a:prstGeom prst="rect">
            <a:avLst/>
          </a:prstGeom>
          <a:noFill/>
          <a:ln w="9525">
            <a:noFill/>
            <a:miter lim="800000"/>
            <a:headEnd/>
            <a:tailEnd/>
          </a:ln>
        </p:spPr>
        <p:txBody>
          <a:bodyPr>
            <a:spAutoFit/>
          </a:bodyPr>
          <a:lstStyle/>
          <a:p>
            <a:pPr algn="ctr"/>
            <a:r>
              <a:rPr lang="en-US" altLang="zh-CN" sz="4800" b="1" dirty="0"/>
              <a:t>Acknowledgements</a:t>
            </a:r>
          </a:p>
        </p:txBody>
      </p:sp>
      <p:sp>
        <p:nvSpPr>
          <p:cNvPr id="34822" name="Text Box 6"/>
          <p:cNvSpPr txBox="1">
            <a:spLocks noChangeArrowheads="1"/>
          </p:cNvSpPr>
          <p:nvPr/>
        </p:nvSpPr>
        <p:spPr bwMode="auto">
          <a:xfrm>
            <a:off x="1447800" y="3733800"/>
            <a:ext cx="5486400" cy="519113"/>
          </a:xfrm>
          <a:prstGeom prst="rect">
            <a:avLst/>
          </a:prstGeom>
          <a:noFill/>
          <a:ln w="9525">
            <a:noFill/>
            <a:miter lim="800000"/>
            <a:headEnd/>
            <a:tailEnd/>
          </a:ln>
        </p:spPr>
        <p:txBody>
          <a:bodyPr>
            <a:spAutoFit/>
          </a:bodyPr>
          <a:lstStyle/>
          <a:p>
            <a:pPr>
              <a:spcBef>
                <a:spcPct val="50000"/>
              </a:spcBef>
            </a:pPr>
            <a:endParaRPr lang="zh-CN" altLang="zh-CN">
              <a:solidFill>
                <a:schemeClr val="bg1"/>
              </a:solidFill>
            </a:endParaRPr>
          </a:p>
        </p:txBody>
      </p:sp>
    </p:spTree>
  </p:cSld>
  <p:clrMapOvr>
    <a:masterClrMapping/>
  </p:clrMapOvr>
  <p:transition advTm="25086"/>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3" descr="campino.png"/>
          <p:cNvPicPr>
            <a:picLocks noChangeAspect="1"/>
          </p:cNvPicPr>
          <p:nvPr/>
        </p:nvPicPr>
        <p:blipFill>
          <a:blip r:embed="rId3"/>
          <a:stretch>
            <a:fillRect/>
          </a:stretch>
        </p:blipFill>
        <p:spPr>
          <a:xfrm>
            <a:off x="3657992" y="1428736"/>
            <a:ext cx="2643205" cy="2026165"/>
          </a:xfrm>
          <a:prstGeom prst="rect">
            <a:avLst/>
          </a:prstGeom>
        </p:spPr>
      </p:pic>
      <p:sp>
        <p:nvSpPr>
          <p:cNvPr id="2" name="标题 1"/>
          <p:cNvSpPr>
            <a:spLocks noGrp="1"/>
          </p:cNvSpPr>
          <p:nvPr>
            <p:ph type="title"/>
          </p:nvPr>
        </p:nvSpPr>
        <p:spPr>
          <a:xfrm>
            <a:off x="0" y="214290"/>
            <a:ext cx="9144000" cy="714380"/>
          </a:xfrm>
        </p:spPr>
        <p:txBody>
          <a:bodyPr/>
          <a:lstStyle/>
          <a:p>
            <a:r>
              <a:rPr lang="en-US" altLang="zh-CN" sz="4000" b="1" dirty="0" smtClean="0"/>
              <a:t> </a:t>
            </a:r>
            <a:r>
              <a:rPr lang="en-US" altLang="zh-CN" sz="3600" b="1" dirty="0" smtClean="0"/>
              <a:t>Existing curve skeleton extraction methods</a:t>
            </a:r>
            <a:endParaRPr lang="zh-CN" altLang="en-US" sz="3600" b="1" dirty="0"/>
          </a:p>
        </p:txBody>
      </p:sp>
      <p:pic>
        <p:nvPicPr>
          <p:cNvPr id="2050" name="Picture 2"/>
          <p:cNvPicPr>
            <a:picLocks noGrp="1" noChangeAspect="1" noChangeArrowheads="1"/>
          </p:cNvPicPr>
          <p:nvPr>
            <p:ph idx="1"/>
          </p:nvPr>
        </p:nvPicPr>
        <p:blipFill>
          <a:blip r:embed="rId4"/>
          <a:srcRect/>
          <a:stretch>
            <a:fillRect/>
          </a:stretch>
        </p:blipFill>
        <p:spPr bwMode="auto">
          <a:xfrm>
            <a:off x="6500826" y="1428736"/>
            <a:ext cx="2413727" cy="2000264"/>
          </a:xfrm>
          <a:prstGeom prst="rect">
            <a:avLst/>
          </a:prstGeom>
          <a:noFill/>
        </p:spPr>
      </p:pic>
      <p:sp>
        <p:nvSpPr>
          <p:cNvPr id="15" name="矩形 14"/>
          <p:cNvSpPr/>
          <p:nvPr/>
        </p:nvSpPr>
        <p:spPr>
          <a:xfrm>
            <a:off x="349250" y="1357298"/>
            <a:ext cx="3387754" cy="2973122"/>
          </a:xfrm>
          <a:prstGeom prst="rect">
            <a:avLst/>
          </a:prstGeom>
        </p:spPr>
        <p:txBody>
          <a:bodyPr wrap="square">
            <a:spAutoFit/>
          </a:bodyPr>
          <a:lstStyle/>
          <a:p>
            <a:pPr marL="457200" indent="-457200" eaLnBrk="0" hangingPunct="0">
              <a:spcBef>
                <a:spcPct val="20000"/>
              </a:spcBef>
              <a:buClr>
                <a:schemeClr val="accent1"/>
              </a:buClr>
              <a:buSzPct val="50000"/>
              <a:buFont typeface="+mj-lt"/>
              <a:buAutoNum type="arabicPeriod"/>
            </a:pPr>
            <a:r>
              <a:rPr lang="en-US" altLang="zh-CN" sz="2400" dirty="0" smtClean="0">
                <a:latin typeface="+mn-lt"/>
                <a:ea typeface="+mn-ea"/>
              </a:rPr>
              <a:t> </a:t>
            </a:r>
            <a:r>
              <a:rPr lang="en-US" altLang="zh-CN" sz="2400" dirty="0" err="1" smtClean="0">
                <a:latin typeface="+mn-lt"/>
                <a:ea typeface="+mn-ea"/>
              </a:rPr>
              <a:t>Voxel</a:t>
            </a:r>
            <a:r>
              <a:rPr lang="en-US" altLang="zh-CN" sz="2400" dirty="0" smtClean="0">
                <a:latin typeface="+mn-lt"/>
                <a:ea typeface="+mn-ea"/>
              </a:rPr>
              <a:t> thinning</a:t>
            </a:r>
          </a:p>
          <a:p>
            <a:pPr marL="457200" indent="-457200" eaLnBrk="0" hangingPunct="0">
              <a:spcBef>
                <a:spcPct val="20000"/>
              </a:spcBef>
              <a:buClr>
                <a:schemeClr val="accent1"/>
              </a:buClr>
              <a:buSzPct val="50000"/>
              <a:buFont typeface="+mj-lt"/>
              <a:buAutoNum type="arabicPeriod"/>
            </a:pPr>
            <a:r>
              <a:rPr lang="en-US" altLang="zh-CN" sz="2400" dirty="0" smtClean="0">
                <a:latin typeface="+mn-lt"/>
                <a:ea typeface="+mn-ea"/>
              </a:rPr>
              <a:t> Template skeleton adaption</a:t>
            </a:r>
          </a:p>
          <a:p>
            <a:pPr marL="457200" indent="-457200" eaLnBrk="0" hangingPunct="0">
              <a:spcBef>
                <a:spcPct val="20000"/>
              </a:spcBef>
              <a:buClr>
                <a:schemeClr val="accent1"/>
              </a:buClr>
              <a:buSzPct val="50000"/>
              <a:buFont typeface="+mj-lt"/>
              <a:buAutoNum type="arabicPeriod"/>
            </a:pPr>
            <a:r>
              <a:rPr lang="en-US" altLang="zh-CN" sz="2400" dirty="0" smtClean="0">
                <a:latin typeface="+mn-lt"/>
                <a:ea typeface="+mn-ea"/>
              </a:rPr>
              <a:t> Pruning medial axis</a:t>
            </a:r>
          </a:p>
          <a:p>
            <a:pPr marL="457200" indent="-457200" eaLnBrk="0" hangingPunct="0">
              <a:spcBef>
                <a:spcPct val="20000"/>
              </a:spcBef>
              <a:buClr>
                <a:schemeClr val="accent1"/>
              </a:buClr>
              <a:buSzPct val="50000"/>
              <a:buFont typeface="+mj-lt"/>
              <a:buAutoNum type="arabicPeriod"/>
            </a:pPr>
            <a:r>
              <a:rPr lang="en-US" altLang="zh-CN" sz="2400" dirty="0" smtClean="0">
                <a:latin typeface="+mn-lt"/>
                <a:ea typeface="+mn-ea"/>
              </a:rPr>
              <a:t> Volume contraction </a:t>
            </a:r>
          </a:p>
          <a:p>
            <a:pPr marL="457200" indent="-457200" eaLnBrk="0" hangingPunct="0">
              <a:spcBef>
                <a:spcPct val="20000"/>
              </a:spcBef>
              <a:buClr>
                <a:schemeClr val="accent1"/>
              </a:buClr>
              <a:buSzPct val="50000"/>
              <a:buFont typeface="+mj-lt"/>
              <a:buAutoNum type="arabicPeriod"/>
            </a:pPr>
            <a:r>
              <a:rPr lang="en-US" altLang="zh-CN" sz="2400" dirty="0" smtClean="0">
                <a:latin typeface="+mn-lt"/>
                <a:ea typeface="+mn-ea"/>
              </a:rPr>
              <a:t> Mesh contraction</a:t>
            </a:r>
          </a:p>
          <a:p>
            <a:pPr>
              <a:buFont typeface="Arial" pitchFamily="34" charset="0"/>
              <a:buChar char="•"/>
            </a:pPr>
            <a:endParaRPr lang="zh-CN" altLang="en-US" sz="2400" dirty="0"/>
          </a:p>
        </p:txBody>
      </p:sp>
      <p:sp>
        <p:nvSpPr>
          <p:cNvPr id="17" name="矩形 16"/>
          <p:cNvSpPr/>
          <p:nvPr/>
        </p:nvSpPr>
        <p:spPr>
          <a:xfrm>
            <a:off x="6500826" y="3429000"/>
            <a:ext cx="2244525" cy="307777"/>
          </a:xfrm>
          <a:prstGeom prst="rect">
            <a:avLst/>
          </a:prstGeom>
        </p:spPr>
        <p:txBody>
          <a:bodyPr wrap="none">
            <a:spAutoFit/>
          </a:bodyPr>
          <a:lstStyle/>
          <a:p>
            <a:r>
              <a:rPr lang="en-US" sz="1400" dirty="0" smtClean="0"/>
              <a:t>[</a:t>
            </a:r>
            <a:r>
              <a:rPr lang="en-US" sz="1400" dirty="0" err="1" smtClean="0"/>
              <a:t>Baran</a:t>
            </a:r>
            <a:r>
              <a:rPr lang="en-US" sz="1400" dirty="0" smtClean="0"/>
              <a:t> and </a:t>
            </a:r>
            <a:r>
              <a:rPr lang="en-US" sz="1400" dirty="0" err="1" smtClean="0"/>
              <a:t>Popovic</a:t>
            </a:r>
            <a:r>
              <a:rPr lang="en-US" sz="1400" dirty="0" smtClean="0"/>
              <a:t> 2007]</a:t>
            </a:r>
            <a:endParaRPr lang="zh-CN" altLang="en-US" sz="1400" dirty="0"/>
          </a:p>
        </p:txBody>
      </p:sp>
      <p:pic>
        <p:nvPicPr>
          <p:cNvPr id="12290" name="Picture 2" descr="C:\Documents and Settings\Administrator\桌面\1.jpg"/>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42844" y="5046733"/>
            <a:ext cx="6858048" cy="1168349"/>
          </a:xfrm>
          <a:prstGeom prst="rect">
            <a:avLst/>
          </a:prstGeom>
          <a:noFill/>
        </p:spPr>
      </p:pic>
      <p:sp>
        <p:nvSpPr>
          <p:cNvPr id="22" name="矩形 21"/>
          <p:cNvSpPr/>
          <p:nvPr/>
        </p:nvSpPr>
        <p:spPr>
          <a:xfrm>
            <a:off x="3214678" y="6143644"/>
            <a:ext cx="1388521" cy="307777"/>
          </a:xfrm>
          <a:prstGeom prst="rect">
            <a:avLst/>
          </a:prstGeom>
        </p:spPr>
        <p:txBody>
          <a:bodyPr wrap="none">
            <a:spAutoFit/>
          </a:bodyPr>
          <a:lstStyle/>
          <a:p>
            <a:pPr marL="228600" indent="-228600" algn="ctr" eaLnBrk="0" hangingPunct="0">
              <a:spcBef>
                <a:spcPct val="30000"/>
              </a:spcBef>
              <a:defRPr/>
            </a:pPr>
            <a:r>
              <a:rPr lang="en-US" sz="1400" dirty="0" smtClean="0"/>
              <a:t>[Au et al. 2008]</a:t>
            </a:r>
          </a:p>
        </p:txBody>
      </p:sp>
      <p:sp>
        <p:nvSpPr>
          <p:cNvPr id="13" name="矩形 12"/>
          <p:cNvSpPr/>
          <p:nvPr/>
        </p:nvSpPr>
        <p:spPr>
          <a:xfrm>
            <a:off x="3571868" y="3429000"/>
            <a:ext cx="2800767" cy="307777"/>
          </a:xfrm>
          <a:prstGeom prst="rect">
            <a:avLst/>
          </a:prstGeom>
        </p:spPr>
        <p:txBody>
          <a:bodyPr wrap="none">
            <a:spAutoFit/>
          </a:bodyPr>
          <a:lstStyle/>
          <a:p>
            <a:r>
              <a:rPr lang="en-US" altLang="zh-CN" sz="1400" dirty="0" smtClean="0"/>
              <a:t>[</a:t>
            </a:r>
            <a:r>
              <a:rPr lang="en-US" altLang="zh-CN" sz="1400" dirty="0" err="1" smtClean="0"/>
              <a:t>Bucksch</a:t>
            </a:r>
            <a:r>
              <a:rPr lang="en-US" altLang="zh-CN" sz="1400" dirty="0" smtClean="0"/>
              <a:t> and </a:t>
            </a:r>
            <a:r>
              <a:rPr lang="en-US" altLang="zh-CN" sz="1400" dirty="0" err="1" smtClean="0"/>
              <a:t>Lindenbergh</a:t>
            </a:r>
            <a:r>
              <a:rPr lang="en-US" altLang="zh-CN" sz="1400" dirty="0" smtClean="0"/>
              <a:t> 2008]</a:t>
            </a:r>
            <a:endParaRPr lang="zh-CN" altLang="en-US" sz="1400" dirty="0"/>
          </a:p>
        </p:txBody>
      </p:sp>
      <p:pic>
        <p:nvPicPr>
          <p:cNvPr id="8" name="Picture 9" descr="Picture 5.png"/>
          <p:cNvPicPr>
            <a:picLocks noChangeAspect="1"/>
          </p:cNvPicPr>
          <p:nvPr/>
        </p:nvPicPr>
        <p:blipFill>
          <a:blip r:embed="rId6" cstate="print"/>
          <a:stretch>
            <a:fillRect/>
          </a:stretch>
        </p:blipFill>
        <p:spPr>
          <a:xfrm>
            <a:off x="3500430" y="3286124"/>
            <a:ext cx="3000364" cy="1814111"/>
          </a:xfrm>
          <a:prstGeom prst="rect">
            <a:avLst/>
          </a:prstGeom>
        </p:spPr>
      </p:pic>
      <p:sp>
        <p:nvSpPr>
          <p:cNvPr id="18" name="矩形 17"/>
          <p:cNvSpPr/>
          <p:nvPr/>
        </p:nvSpPr>
        <p:spPr>
          <a:xfrm>
            <a:off x="4143372" y="5000636"/>
            <a:ext cx="1766830" cy="307777"/>
          </a:xfrm>
          <a:prstGeom prst="rect">
            <a:avLst/>
          </a:prstGeom>
        </p:spPr>
        <p:txBody>
          <a:bodyPr wrap="none">
            <a:spAutoFit/>
          </a:bodyPr>
          <a:lstStyle/>
          <a:p>
            <a:r>
              <a:rPr lang="en-US" sz="1400" dirty="0" smtClean="0">
                <a:solidFill>
                  <a:srgbClr val="000000"/>
                </a:solidFill>
              </a:rPr>
              <a:t>[</a:t>
            </a:r>
            <a:r>
              <a:rPr lang="en-US" sz="1400" dirty="0" err="1" smtClean="0">
                <a:solidFill>
                  <a:srgbClr val="000000"/>
                </a:solidFill>
              </a:rPr>
              <a:t>Dey</a:t>
            </a:r>
            <a:r>
              <a:rPr lang="en-US" sz="1400" dirty="0" smtClean="0">
                <a:solidFill>
                  <a:srgbClr val="000000"/>
                </a:solidFill>
              </a:rPr>
              <a:t> and Sun 2006]</a:t>
            </a:r>
            <a:endParaRPr lang="zh-CN" altLang="en-US" sz="1400" dirty="0"/>
          </a:p>
        </p:txBody>
      </p:sp>
      <p:pic>
        <p:nvPicPr>
          <p:cNvPr id="12289" name="Picture 1" descr="C:\Documents and Settings\Administrator\桌面\1.jpg"/>
          <p:cNvPicPr>
            <a:picLocks noChangeAspect="1" noChangeArrowheads="1"/>
          </p:cNvPicPr>
          <p:nvPr/>
        </p:nvPicPr>
        <p:blipFill>
          <a:blip r:embed="rId7"/>
          <a:srcRect/>
          <a:stretch>
            <a:fillRect/>
          </a:stretch>
        </p:blipFill>
        <p:spPr bwMode="auto">
          <a:xfrm>
            <a:off x="6847909" y="3335538"/>
            <a:ext cx="1510305" cy="1785949"/>
          </a:xfrm>
          <a:prstGeom prst="rect">
            <a:avLst/>
          </a:prstGeom>
          <a:noFill/>
        </p:spPr>
      </p:pic>
      <p:sp>
        <p:nvSpPr>
          <p:cNvPr id="16" name="矩形 15"/>
          <p:cNvSpPr/>
          <p:nvPr/>
        </p:nvSpPr>
        <p:spPr>
          <a:xfrm>
            <a:off x="6715140" y="5050049"/>
            <a:ext cx="1888402" cy="307777"/>
          </a:xfrm>
          <a:prstGeom prst="rect">
            <a:avLst/>
          </a:prstGeom>
        </p:spPr>
        <p:txBody>
          <a:bodyPr wrap="none">
            <a:spAutoFit/>
          </a:bodyPr>
          <a:lstStyle/>
          <a:p>
            <a:r>
              <a:rPr lang="en-US" sz="1400" dirty="0" smtClean="0"/>
              <a:t>[Wang and Lee 2008]</a:t>
            </a:r>
            <a:endParaRPr lang="zh-CN" altLang="en-US" sz="1400" dirty="0"/>
          </a:p>
        </p:txBody>
      </p:sp>
      <p:sp>
        <p:nvSpPr>
          <p:cNvPr id="14" name="灯片编号占位符 13"/>
          <p:cNvSpPr>
            <a:spLocks noGrp="1"/>
          </p:cNvSpPr>
          <p:nvPr>
            <p:ph type="sldNum" sz="quarter" idx="12"/>
          </p:nvPr>
        </p:nvSpPr>
        <p:spPr/>
        <p:txBody>
          <a:bodyPr/>
          <a:lstStyle/>
          <a:p>
            <a:pPr>
              <a:defRPr/>
            </a:pPr>
            <a:fld id="{6BEEA6DE-2F47-4A6B-AE22-2F1052A0CAE7}" type="slidenum">
              <a:rPr lang="zh-CN" altLang="en-US" smtClean="0"/>
              <a:pPr>
                <a:defRPr/>
              </a:pPr>
              <a:t>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1+#ppt_w/2"/>
                                          </p:val>
                                        </p:tav>
                                        <p:tav tm="100000">
                                          <p:val>
                                            <p:strVal val="#ppt_x"/>
                                          </p:val>
                                        </p:tav>
                                      </p:tavLst>
                                    </p:anim>
                                    <p:anim calcmode="lin" valueType="num">
                                      <p:cBhvr additive="base">
                                        <p:cTn id="8" dur="500" fill="hold"/>
                                        <p:tgtEl>
                                          <p:spTgt spid="205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childTnLst>
                                </p:cTn>
                              </p:par>
                              <p:par>
                                <p:cTn id="21" presetID="2" presetClass="entr" presetSubtype="8"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0-#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par>
                                <p:cTn id="29" presetID="1" presetClass="exit" presetSubtype="0" fill="hold" grpId="1"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xEl>
                                              <p:pRg st="3" end="3"/>
                                            </p:txEl>
                                          </p:spTgt>
                                        </p:tgtEl>
                                        <p:attrNameLst>
                                          <p:attrName>style.visibility</p:attrName>
                                        </p:attrNameLst>
                                      </p:cBhvr>
                                      <p:to>
                                        <p:strVal val="visible"/>
                                      </p:to>
                                    </p:set>
                                  </p:childTnLst>
                                </p:cTn>
                              </p:par>
                              <p:par>
                                <p:cTn id="35" presetID="2" presetClass="entr" presetSubtype="2" fill="hold" nodeType="withEffect">
                                  <p:stCondLst>
                                    <p:cond delay="0"/>
                                  </p:stCondLst>
                                  <p:childTnLst>
                                    <p:set>
                                      <p:cBhvr>
                                        <p:cTn id="36" dur="1" fill="hold">
                                          <p:stCondLst>
                                            <p:cond delay="0"/>
                                          </p:stCondLst>
                                        </p:cTn>
                                        <p:tgtEl>
                                          <p:spTgt spid="12289"/>
                                        </p:tgtEl>
                                        <p:attrNameLst>
                                          <p:attrName>style.visibility</p:attrName>
                                        </p:attrNameLst>
                                      </p:cBhvr>
                                      <p:to>
                                        <p:strVal val="visible"/>
                                      </p:to>
                                    </p:set>
                                    <p:anim calcmode="lin" valueType="num">
                                      <p:cBhvr additive="base">
                                        <p:cTn id="37" dur="500" fill="hold"/>
                                        <p:tgtEl>
                                          <p:spTgt spid="12289"/>
                                        </p:tgtEl>
                                        <p:attrNameLst>
                                          <p:attrName>ppt_x</p:attrName>
                                        </p:attrNameLst>
                                      </p:cBhvr>
                                      <p:tavLst>
                                        <p:tav tm="0">
                                          <p:val>
                                            <p:strVal val="1+#ppt_w/2"/>
                                          </p:val>
                                        </p:tav>
                                        <p:tav tm="100000">
                                          <p:val>
                                            <p:strVal val="#ppt_x"/>
                                          </p:val>
                                        </p:tav>
                                      </p:tavLst>
                                    </p:anim>
                                    <p:anim calcmode="lin" valueType="num">
                                      <p:cBhvr additive="base">
                                        <p:cTn id="38" dur="500" fill="hold"/>
                                        <p:tgtEl>
                                          <p:spTgt spid="12289"/>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1+#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par>
                                <p:cTn id="43" presetID="1" presetClass="exit" presetSubtype="0" fill="hold" grpId="1"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xEl>
                                              <p:pRg st="4" end="4"/>
                                            </p:txEl>
                                          </p:spTgt>
                                        </p:tgtEl>
                                        <p:attrNameLst>
                                          <p:attrName>style.visibility</p:attrName>
                                        </p:attrNameLst>
                                      </p:cBhvr>
                                      <p:to>
                                        <p:strVal val="visible"/>
                                      </p:to>
                                    </p:set>
                                  </p:childTnLst>
                                </p:cTn>
                              </p:par>
                              <p:par>
                                <p:cTn id="49" presetID="2" presetClass="entr" presetSubtype="4" fill="hold" nodeType="withEffect">
                                  <p:stCondLst>
                                    <p:cond delay="0"/>
                                  </p:stCondLst>
                                  <p:childTnLst>
                                    <p:set>
                                      <p:cBhvr>
                                        <p:cTn id="50" dur="1" fill="hold">
                                          <p:stCondLst>
                                            <p:cond delay="0"/>
                                          </p:stCondLst>
                                        </p:cTn>
                                        <p:tgtEl>
                                          <p:spTgt spid="12290"/>
                                        </p:tgtEl>
                                        <p:attrNameLst>
                                          <p:attrName>style.visibility</p:attrName>
                                        </p:attrNameLst>
                                      </p:cBhvr>
                                      <p:to>
                                        <p:strVal val="visible"/>
                                      </p:to>
                                    </p:set>
                                    <p:anim calcmode="lin" valueType="num">
                                      <p:cBhvr additive="base">
                                        <p:cTn id="51" dur="500" fill="hold"/>
                                        <p:tgtEl>
                                          <p:spTgt spid="12290"/>
                                        </p:tgtEl>
                                        <p:attrNameLst>
                                          <p:attrName>ppt_x</p:attrName>
                                        </p:attrNameLst>
                                      </p:cBhvr>
                                      <p:tavLst>
                                        <p:tav tm="0">
                                          <p:val>
                                            <p:strVal val="#ppt_x"/>
                                          </p:val>
                                        </p:tav>
                                        <p:tav tm="100000">
                                          <p:val>
                                            <p:strVal val="#ppt_x"/>
                                          </p:val>
                                        </p:tav>
                                      </p:tavLst>
                                    </p:anim>
                                    <p:anim calcmode="lin" valueType="num">
                                      <p:cBhvr additive="base">
                                        <p:cTn id="52" dur="500" fill="hold"/>
                                        <p:tgtEl>
                                          <p:spTgt spid="1229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par>
                                <p:cTn id="57" presetID="1" presetClass="exit" presetSubtype="0" fill="hold" nodeType="withEffect">
                                  <p:stCondLst>
                                    <p:cond delay="0"/>
                                  </p:stCondLst>
                                  <p:childTnLst>
                                    <p:set>
                                      <p:cBhvr>
                                        <p:cTn id="5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2" grpId="0"/>
      <p:bldP spid="13" grpId="0"/>
      <p:bldP spid="18" grpId="0"/>
      <p:bldP spid="18" grpId="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654032"/>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altLang="zh-CN" sz="3600" dirty="0" smtClean="0"/>
              <a:t> </a:t>
            </a:r>
            <a:r>
              <a:rPr lang="en-US" altLang="zh-CN" sz="3600" b="1" dirty="0" smtClean="0"/>
              <a:t>Existing curve skeleton extraction methods</a:t>
            </a:r>
            <a:endParaRPr lang="zh-CN" altLang="en-US" sz="3600" b="1" dirty="0" smtClean="0"/>
          </a:p>
        </p:txBody>
      </p:sp>
      <p:sp>
        <p:nvSpPr>
          <p:cNvPr id="3" name="内容占位符 2"/>
          <p:cNvSpPr>
            <a:spLocks noGrp="1"/>
          </p:cNvSpPr>
          <p:nvPr>
            <p:ph idx="1"/>
          </p:nvPr>
        </p:nvSpPr>
        <p:spPr>
          <a:xfrm>
            <a:off x="285720" y="1285861"/>
            <a:ext cx="3930680" cy="2187590"/>
          </a:xfrm>
        </p:spPr>
        <p:txBody>
          <a:bodyPr/>
          <a:lstStyle/>
          <a:p>
            <a:pPr>
              <a:buFont typeface="+mj-lt"/>
              <a:buAutoNum type="arabicPeriod"/>
            </a:pPr>
            <a:r>
              <a:rPr lang="en-US" altLang="zh-CN" sz="2400" dirty="0" err="1" smtClean="0"/>
              <a:t>Reeb</a:t>
            </a:r>
            <a:r>
              <a:rPr lang="en-US" altLang="zh-CN" sz="2400" dirty="0" smtClean="0"/>
              <a:t> graph</a:t>
            </a:r>
          </a:p>
          <a:p>
            <a:pPr>
              <a:buFont typeface="+mj-lt"/>
              <a:buAutoNum type="arabicPeriod"/>
            </a:pPr>
            <a:r>
              <a:rPr lang="en-US" altLang="zh-CN" sz="2400" dirty="0" smtClean="0"/>
              <a:t>Geometry snake</a:t>
            </a:r>
          </a:p>
          <a:p>
            <a:pPr>
              <a:buFont typeface="+mj-lt"/>
              <a:buAutoNum type="arabicPeriod"/>
            </a:pPr>
            <a:r>
              <a:rPr lang="en-US" altLang="zh-CN" sz="2400" dirty="0" smtClean="0"/>
              <a:t>Generalized rotational symmetry axis</a:t>
            </a:r>
            <a:endParaRPr lang="zh-CN" altLang="en-US" sz="2400" dirty="0"/>
          </a:p>
        </p:txBody>
      </p:sp>
      <p:grpSp>
        <p:nvGrpSpPr>
          <p:cNvPr id="5" name="组合 4"/>
          <p:cNvGrpSpPr/>
          <p:nvPr/>
        </p:nvGrpSpPr>
        <p:grpSpPr>
          <a:xfrm>
            <a:off x="3786214" y="3247853"/>
            <a:ext cx="3097186" cy="2981497"/>
            <a:chOff x="0" y="2950381"/>
            <a:chExt cx="3809982" cy="3907618"/>
          </a:xfrm>
        </p:grpSpPr>
        <p:pic>
          <p:nvPicPr>
            <p:cNvPr id="6" name="Picture 2"/>
            <p:cNvPicPr>
              <a:picLocks noChangeAspect="1" noChangeArrowheads="1"/>
            </p:cNvPicPr>
            <p:nvPr/>
          </p:nvPicPr>
          <p:blipFill>
            <a:blip r:embed="rId3">
              <a:clrChange>
                <a:clrFrom>
                  <a:srgbClr val="FFFEFF"/>
                </a:clrFrom>
                <a:clrTo>
                  <a:srgbClr val="FFFEFF">
                    <a:alpha val="0"/>
                  </a:srgbClr>
                </a:clrTo>
              </a:clrChange>
            </a:blip>
            <a:srcRect/>
            <a:stretch>
              <a:fillRect/>
            </a:stretch>
          </p:blipFill>
          <p:spPr bwMode="auto">
            <a:xfrm>
              <a:off x="0" y="4238624"/>
              <a:ext cx="2000250" cy="2619375"/>
            </a:xfrm>
            <a:prstGeom prst="rect">
              <a:avLst/>
            </a:prstGeom>
            <a:noFill/>
            <a:ln w="9525">
              <a:noFill/>
              <a:miter lim="800000"/>
              <a:headEnd/>
              <a:tailEnd/>
            </a:ln>
            <a:effectLst/>
          </p:spPr>
        </p:pic>
        <p:pic>
          <p:nvPicPr>
            <p:cNvPr id="7" name="Picture 3"/>
            <p:cNvPicPr>
              <a:picLocks noChangeAspect="1" noChangeArrowheads="1"/>
            </p:cNvPicPr>
            <p:nvPr/>
          </p:nvPicPr>
          <p:blipFill>
            <a:blip r:embed="rId4">
              <a:clrChange>
                <a:clrFrom>
                  <a:srgbClr val="FFFEFF"/>
                </a:clrFrom>
                <a:clrTo>
                  <a:srgbClr val="FFFEFF">
                    <a:alpha val="0"/>
                  </a:srgbClr>
                </a:clrTo>
              </a:clrChange>
            </a:blip>
            <a:srcRect/>
            <a:stretch>
              <a:fillRect/>
            </a:stretch>
          </p:blipFill>
          <p:spPr bwMode="auto">
            <a:xfrm>
              <a:off x="2000232" y="4267200"/>
              <a:ext cx="1809750" cy="2590799"/>
            </a:xfrm>
            <a:prstGeom prst="rect">
              <a:avLst/>
            </a:prstGeom>
            <a:noFill/>
            <a:ln w="9525">
              <a:noFill/>
              <a:miter lim="800000"/>
              <a:headEnd/>
              <a:tailEnd/>
            </a:ln>
            <a:effectLst/>
          </p:spPr>
        </p:pic>
        <p:pic>
          <p:nvPicPr>
            <p:cNvPr id="8" name="Picture 4" descr="C:\Documents and Settings\Administrator\桌面\1.jpg"/>
            <p:cNvPicPr>
              <a:picLocks noChangeAspect="1" noChangeArrowheads="1"/>
            </p:cNvPicPr>
            <p:nvPr/>
          </p:nvPicPr>
          <p:blipFill>
            <a:blip r:embed="rId5">
              <a:clrChange>
                <a:clrFrom>
                  <a:srgbClr val="FFFEFF"/>
                </a:clrFrom>
                <a:clrTo>
                  <a:srgbClr val="FFFEFF">
                    <a:alpha val="0"/>
                  </a:srgbClr>
                </a:clrTo>
              </a:clrChange>
            </a:blip>
            <a:srcRect/>
            <a:stretch>
              <a:fillRect/>
            </a:stretch>
          </p:blipFill>
          <p:spPr bwMode="auto">
            <a:xfrm>
              <a:off x="0" y="2950381"/>
              <a:ext cx="3786182" cy="1084845"/>
            </a:xfrm>
            <a:prstGeom prst="rect">
              <a:avLst/>
            </a:prstGeom>
            <a:noFill/>
          </p:spPr>
        </p:pic>
      </p:grpSp>
      <p:pic>
        <p:nvPicPr>
          <p:cNvPr id="29698" name="Picture 2" descr="C:\Documents and Settings\Administrator\桌面\1.jpg"/>
          <p:cNvPicPr>
            <a:picLocks noChangeAspect="1" noChangeArrowheads="1"/>
          </p:cNvPicPr>
          <p:nvPr/>
        </p:nvPicPr>
        <p:blipFill>
          <a:blip r:embed="rId6"/>
          <a:srcRect/>
          <a:stretch>
            <a:fillRect/>
          </a:stretch>
        </p:blipFill>
        <p:spPr bwMode="auto">
          <a:xfrm>
            <a:off x="3905250" y="1444995"/>
            <a:ext cx="4857752" cy="1164154"/>
          </a:xfrm>
          <a:prstGeom prst="rect">
            <a:avLst/>
          </a:prstGeom>
          <a:noFill/>
        </p:spPr>
      </p:pic>
      <p:sp>
        <p:nvSpPr>
          <p:cNvPr id="10" name="矩形 9"/>
          <p:cNvSpPr/>
          <p:nvPr/>
        </p:nvSpPr>
        <p:spPr>
          <a:xfrm>
            <a:off x="4973892" y="2495550"/>
            <a:ext cx="2431820" cy="307777"/>
          </a:xfrm>
          <a:prstGeom prst="rect">
            <a:avLst/>
          </a:prstGeom>
          <a:noFill/>
        </p:spPr>
        <p:txBody>
          <a:bodyPr wrap="none">
            <a:spAutoFit/>
          </a:bodyPr>
          <a:lstStyle/>
          <a:p>
            <a:r>
              <a:rPr lang="en-US" altLang="zh-CN" sz="1400" dirty="0" smtClean="0">
                <a:solidFill>
                  <a:srgbClr val="000000"/>
                </a:solidFill>
              </a:rPr>
              <a:t>[</a:t>
            </a:r>
            <a:r>
              <a:rPr lang="en-US" altLang="zh-CN" sz="1400" dirty="0" err="1" smtClean="0">
                <a:solidFill>
                  <a:srgbClr val="000000"/>
                </a:solidFill>
              </a:rPr>
              <a:t>Verroust</a:t>
            </a:r>
            <a:r>
              <a:rPr lang="en-US" altLang="zh-CN" sz="1400" dirty="0" smtClean="0">
                <a:solidFill>
                  <a:srgbClr val="000000"/>
                </a:solidFill>
              </a:rPr>
              <a:t> and Lazarus 2000]</a:t>
            </a:r>
            <a:endParaRPr lang="zh-CN" altLang="en-US" sz="1400" dirty="0" smtClean="0">
              <a:solidFill>
                <a:srgbClr val="000000"/>
              </a:solidFill>
            </a:endParaRPr>
          </a:p>
        </p:txBody>
      </p:sp>
      <p:pic>
        <p:nvPicPr>
          <p:cNvPr id="4" name="Picture 19" descr="skeleblob.png"/>
          <p:cNvPicPr>
            <a:picLocks noChangeAspect="1"/>
          </p:cNvPicPr>
          <p:nvPr/>
        </p:nvPicPr>
        <p:blipFill>
          <a:blip r:embed="rId7"/>
          <a:stretch>
            <a:fillRect/>
          </a:stretch>
        </p:blipFill>
        <p:spPr>
          <a:xfrm>
            <a:off x="487370" y="3117850"/>
            <a:ext cx="3062280" cy="3240405"/>
          </a:xfrm>
          <a:prstGeom prst="rect">
            <a:avLst/>
          </a:prstGeom>
        </p:spPr>
      </p:pic>
      <p:sp>
        <p:nvSpPr>
          <p:cNvPr id="12" name="矩形 11"/>
          <p:cNvSpPr/>
          <p:nvPr/>
        </p:nvSpPr>
        <p:spPr>
          <a:xfrm>
            <a:off x="969173" y="6330504"/>
            <a:ext cx="2168543" cy="387796"/>
          </a:xfrm>
          <a:prstGeom prst="rect">
            <a:avLst/>
          </a:prstGeom>
        </p:spPr>
        <p:txBody>
          <a:bodyPr wrap="none">
            <a:spAutoFit/>
          </a:bodyPr>
          <a:lstStyle/>
          <a:p>
            <a:r>
              <a:rPr lang="en-US" altLang="zh-CN" sz="1400" dirty="0" smtClean="0">
                <a:solidFill>
                  <a:srgbClr val="000000"/>
                </a:solidFill>
              </a:rPr>
              <a:t>[</a:t>
            </a:r>
            <a:r>
              <a:rPr lang="en-US" altLang="zh-CN" sz="1400" dirty="0" err="1" smtClean="0">
                <a:solidFill>
                  <a:srgbClr val="000000"/>
                </a:solidFill>
              </a:rPr>
              <a:t>Sharf</a:t>
            </a:r>
            <a:r>
              <a:rPr lang="en-US" altLang="zh-CN" sz="1400" dirty="0" smtClean="0">
                <a:solidFill>
                  <a:srgbClr val="000000"/>
                </a:solidFill>
              </a:rPr>
              <a:t> et al. 2007]</a:t>
            </a:r>
            <a:endParaRPr lang="zh-CN" altLang="en-US" sz="1400" dirty="0">
              <a:solidFill>
                <a:srgbClr val="000000"/>
              </a:solidFill>
            </a:endParaRPr>
          </a:p>
        </p:txBody>
      </p:sp>
      <p:sp>
        <p:nvSpPr>
          <p:cNvPr id="13" name="矩形 12"/>
          <p:cNvSpPr/>
          <p:nvPr/>
        </p:nvSpPr>
        <p:spPr>
          <a:xfrm>
            <a:off x="4161052" y="6362700"/>
            <a:ext cx="2144498" cy="307777"/>
          </a:xfrm>
          <a:prstGeom prst="rect">
            <a:avLst/>
          </a:prstGeom>
        </p:spPr>
        <p:txBody>
          <a:bodyPr wrap="none">
            <a:spAutoFit/>
          </a:bodyPr>
          <a:lstStyle/>
          <a:p>
            <a:r>
              <a:rPr lang="en-US" altLang="zh-CN" sz="1400" dirty="0" smtClean="0">
                <a:solidFill>
                  <a:srgbClr val="000000"/>
                </a:solidFill>
              </a:rPr>
              <a:t>[</a:t>
            </a:r>
            <a:r>
              <a:rPr lang="en-US" altLang="zh-CN" sz="1400" dirty="0" err="1" smtClean="0">
                <a:solidFill>
                  <a:srgbClr val="000000"/>
                </a:solidFill>
              </a:rPr>
              <a:t>Tagliasacchi</a:t>
            </a:r>
            <a:r>
              <a:rPr lang="en-US" altLang="zh-CN" sz="1400" dirty="0" smtClean="0">
                <a:solidFill>
                  <a:srgbClr val="000000"/>
                </a:solidFill>
              </a:rPr>
              <a:t> et al. 2009]</a:t>
            </a:r>
            <a:endParaRPr lang="zh-CN" altLang="en-US" sz="1400" dirty="0">
              <a:solidFill>
                <a:srgbClr val="000000"/>
              </a:solidFill>
            </a:endParaRPr>
          </a:p>
        </p:txBody>
      </p:sp>
      <p:sp>
        <p:nvSpPr>
          <p:cNvPr id="14" name="灯片编号占位符 13"/>
          <p:cNvSpPr>
            <a:spLocks noGrp="1"/>
          </p:cNvSpPr>
          <p:nvPr>
            <p:ph type="sldNum" sz="quarter" idx="12"/>
          </p:nvPr>
        </p:nvSpPr>
        <p:spPr/>
        <p:txBody>
          <a:bodyPr/>
          <a:lstStyle/>
          <a:p>
            <a:pPr>
              <a:defRPr/>
            </a:pPr>
            <a:fld id="{6BEEA6DE-2F47-4A6B-AE22-2F1052A0CAE7}" type="slidenum">
              <a:rPr lang="zh-CN" altLang="en-US" smtClean="0"/>
              <a:pPr>
                <a:defRPr/>
              </a:pPr>
              <a:t>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2" presetClass="entr" presetSubtype="2"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1+#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71414"/>
            <a:ext cx="8501122" cy="1143000"/>
          </a:xfrm>
        </p:spPr>
        <p:txBody>
          <a:bodyPr/>
          <a:lstStyle/>
          <a:p>
            <a:r>
              <a:rPr lang="en-US" altLang="zh-CN" dirty="0" smtClean="0"/>
              <a:t>Is extracting skeleton directly from point cloud data necessary?</a:t>
            </a:r>
            <a:endParaRPr lang="zh-CN" altLang="en-US" dirty="0"/>
          </a:p>
        </p:txBody>
      </p:sp>
      <p:pic>
        <p:nvPicPr>
          <p:cNvPr id="1026" name="Picture 2"/>
          <p:cNvPicPr>
            <a:picLocks noChangeAspect="1" noChangeArrowheads="1"/>
          </p:cNvPicPr>
          <p:nvPr/>
        </p:nvPicPr>
        <p:blipFill>
          <a:blip r:embed="rId3"/>
          <a:srcRect/>
          <a:stretch>
            <a:fillRect/>
          </a:stretch>
        </p:blipFill>
        <p:spPr bwMode="auto">
          <a:xfrm>
            <a:off x="862466" y="3487167"/>
            <a:ext cx="2418890" cy="1914526"/>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3400434" y="3487167"/>
            <a:ext cx="2466975" cy="1962150"/>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5900764" y="3487167"/>
            <a:ext cx="2457450" cy="1943100"/>
          </a:xfrm>
          <a:prstGeom prst="rect">
            <a:avLst/>
          </a:prstGeom>
          <a:noFill/>
          <a:ln w="9525">
            <a:noFill/>
            <a:miter lim="800000"/>
            <a:headEnd/>
            <a:tailEnd/>
          </a:ln>
          <a:effectLst/>
        </p:spPr>
      </p:pic>
      <p:sp>
        <p:nvSpPr>
          <p:cNvPr id="12" name="左箭头 11"/>
          <p:cNvSpPr/>
          <p:nvPr/>
        </p:nvSpPr>
        <p:spPr>
          <a:xfrm rot="12026783">
            <a:off x="5228614" y="1785926"/>
            <a:ext cx="357188" cy="142875"/>
          </a:xfrm>
          <a:prstGeom prst="leftArrow">
            <a:avLst/>
          </a:prstGeom>
          <a:solidFill>
            <a:schemeClr val="accent6"/>
          </a:solidFill>
          <a:ln>
            <a:solidFill>
              <a:srgbClr val="89789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左箭头 16"/>
          <p:cNvSpPr/>
          <p:nvPr/>
        </p:nvSpPr>
        <p:spPr>
          <a:xfrm rot="9609896">
            <a:off x="5228555" y="2301069"/>
            <a:ext cx="357188" cy="142875"/>
          </a:xfrm>
          <a:prstGeom prst="leftArrow">
            <a:avLst/>
          </a:prstGeom>
          <a:solidFill>
            <a:schemeClr val="accent6"/>
          </a:solidFill>
          <a:ln>
            <a:solidFill>
              <a:srgbClr val="89789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左箭头 22"/>
          <p:cNvSpPr/>
          <p:nvPr/>
        </p:nvSpPr>
        <p:spPr>
          <a:xfrm rot="9387474">
            <a:off x="3283992" y="1780384"/>
            <a:ext cx="360000" cy="144000"/>
          </a:xfrm>
          <a:prstGeom prst="leftArrow">
            <a:avLst/>
          </a:prstGeom>
          <a:solidFill>
            <a:schemeClr val="accent6"/>
          </a:solidFill>
          <a:ln>
            <a:solidFill>
              <a:srgbClr val="89789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左箭头 23"/>
          <p:cNvSpPr/>
          <p:nvPr/>
        </p:nvSpPr>
        <p:spPr>
          <a:xfrm rot="12125250">
            <a:off x="3269410" y="2348392"/>
            <a:ext cx="360000" cy="144000"/>
          </a:xfrm>
          <a:prstGeom prst="leftArrow">
            <a:avLst/>
          </a:prstGeom>
          <a:solidFill>
            <a:schemeClr val="accent6"/>
          </a:solidFill>
          <a:ln>
            <a:solidFill>
              <a:srgbClr val="89789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Text Box 21"/>
          <p:cNvSpPr txBox="1">
            <a:spLocks noChangeArrowheads="1"/>
          </p:cNvSpPr>
          <p:nvPr/>
        </p:nvSpPr>
        <p:spPr bwMode="auto">
          <a:xfrm>
            <a:off x="1000100" y="5487431"/>
            <a:ext cx="2286016" cy="338554"/>
          </a:xfrm>
          <a:prstGeom prst="rect">
            <a:avLst/>
          </a:prstGeom>
          <a:noFill/>
          <a:ln w="9525">
            <a:noFill/>
            <a:miter lim="800000"/>
            <a:headEnd/>
            <a:tailEnd/>
          </a:ln>
        </p:spPr>
        <p:txBody>
          <a:bodyPr wrap="square">
            <a:spAutoFit/>
          </a:bodyPr>
          <a:lstStyle/>
          <a:p>
            <a:pPr>
              <a:spcBef>
                <a:spcPct val="50000"/>
              </a:spcBef>
            </a:pPr>
            <a:r>
              <a:rPr lang="en-US" altLang="zh-CN" sz="1600" dirty="0" smtClean="0">
                <a:latin typeface="+mn-lt"/>
              </a:rPr>
              <a:t>PCD with missing part</a:t>
            </a:r>
            <a:endParaRPr lang="en-US" altLang="zh-CN" sz="1600" dirty="0">
              <a:latin typeface="+mn-lt"/>
            </a:endParaRPr>
          </a:p>
        </p:txBody>
      </p:sp>
      <p:sp>
        <p:nvSpPr>
          <p:cNvPr id="21" name="Text Box 21"/>
          <p:cNvSpPr txBox="1">
            <a:spLocks noChangeArrowheads="1"/>
          </p:cNvSpPr>
          <p:nvPr/>
        </p:nvSpPr>
        <p:spPr bwMode="auto">
          <a:xfrm>
            <a:off x="3643306" y="5487431"/>
            <a:ext cx="2286016" cy="1077218"/>
          </a:xfrm>
          <a:prstGeom prst="rect">
            <a:avLst/>
          </a:prstGeom>
          <a:noFill/>
          <a:ln w="9525">
            <a:noFill/>
            <a:miter lim="800000"/>
            <a:headEnd/>
            <a:tailEnd/>
          </a:ln>
        </p:spPr>
        <p:txBody>
          <a:bodyPr wrap="square">
            <a:spAutoFit/>
          </a:bodyPr>
          <a:lstStyle/>
          <a:p>
            <a:pPr>
              <a:spcBef>
                <a:spcPct val="50000"/>
              </a:spcBef>
            </a:pPr>
            <a:r>
              <a:rPr lang="en-US" altLang="zh-CN" sz="1600" dirty="0" smtClean="0">
                <a:latin typeface="+mn-lt"/>
              </a:rPr>
              <a:t>Poisson reconstruction and skeletonization by mesh contraction </a:t>
            </a:r>
            <a:r>
              <a:rPr lang="en-US" sz="1600" dirty="0" smtClean="0"/>
              <a:t>[Au et al. 2008]</a:t>
            </a:r>
          </a:p>
        </p:txBody>
      </p:sp>
      <p:sp>
        <p:nvSpPr>
          <p:cNvPr id="22" name="Text Box 21"/>
          <p:cNvSpPr txBox="1">
            <a:spLocks noChangeArrowheads="1"/>
          </p:cNvSpPr>
          <p:nvPr/>
        </p:nvSpPr>
        <p:spPr bwMode="auto">
          <a:xfrm>
            <a:off x="6357950" y="5487431"/>
            <a:ext cx="2286016" cy="338554"/>
          </a:xfrm>
          <a:prstGeom prst="rect">
            <a:avLst/>
          </a:prstGeom>
          <a:noFill/>
          <a:ln w="9525">
            <a:noFill/>
            <a:miter lim="800000"/>
            <a:headEnd/>
            <a:tailEnd/>
          </a:ln>
        </p:spPr>
        <p:txBody>
          <a:bodyPr wrap="square">
            <a:spAutoFit/>
          </a:bodyPr>
          <a:lstStyle/>
          <a:p>
            <a:pPr>
              <a:spcBef>
                <a:spcPct val="50000"/>
              </a:spcBef>
            </a:pPr>
            <a:r>
              <a:rPr lang="en-US" altLang="zh-CN" sz="1600" dirty="0" smtClean="0">
                <a:latin typeface="+mn-lt"/>
              </a:rPr>
              <a:t>Our method</a:t>
            </a:r>
            <a:endParaRPr lang="en-US" altLang="zh-CN" sz="1600" dirty="0">
              <a:latin typeface="+mn-lt"/>
            </a:endParaRPr>
          </a:p>
        </p:txBody>
      </p:sp>
      <p:sp>
        <p:nvSpPr>
          <p:cNvPr id="28" name="圆角矩形 27"/>
          <p:cNvSpPr/>
          <p:nvPr/>
        </p:nvSpPr>
        <p:spPr>
          <a:xfrm>
            <a:off x="1857356" y="2000240"/>
            <a:ext cx="1357322" cy="285752"/>
          </a:xfrm>
          <a:prstGeom prst="roundRect">
            <a:avLst/>
          </a:prstGeom>
          <a:solidFill>
            <a:srgbClr val="8978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Point cloud</a:t>
            </a:r>
            <a:endParaRPr lang="zh-CN" altLang="en-US" dirty="0"/>
          </a:p>
        </p:txBody>
      </p:sp>
      <p:sp>
        <p:nvSpPr>
          <p:cNvPr id="27" name="爆炸形 1 26"/>
          <p:cNvSpPr>
            <a:spLocks noChangeArrowheads="1"/>
          </p:cNvSpPr>
          <p:nvPr/>
        </p:nvSpPr>
        <p:spPr bwMode="auto">
          <a:xfrm>
            <a:off x="571472" y="1357298"/>
            <a:ext cx="1857377" cy="1214437"/>
          </a:xfrm>
          <a:prstGeom prst="irregularSeal1">
            <a:avLst/>
          </a:prstGeom>
          <a:solidFill>
            <a:srgbClr val="FF0000">
              <a:alpha val="54117"/>
            </a:srgbClr>
          </a:solidFill>
          <a:ln w="9525" algn="ctr">
            <a:noFill/>
            <a:round/>
            <a:headEnd/>
            <a:tailEnd/>
          </a:ln>
        </p:spPr>
        <p:txBody>
          <a:bodyPr/>
          <a:lstStyle/>
          <a:p>
            <a:pPr algn="ctr"/>
            <a:r>
              <a:rPr lang="en-US" altLang="zh-CN" b="1" dirty="0" smtClean="0">
                <a:latin typeface="+mn-lt"/>
              </a:rPr>
              <a:t>Missing data</a:t>
            </a:r>
            <a:endParaRPr lang="zh-CN" altLang="en-US" b="1" dirty="0">
              <a:latin typeface="+mn-lt"/>
            </a:endParaRPr>
          </a:p>
        </p:txBody>
      </p:sp>
      <p:sp>
        <p:nvSpPr>
          <p:cNvPr id="29" name="圆角矩形 28"/>
          <p:cNvSpPr/>
          <p:nvPr/>
        </p:nvSpPr>
        <p:spPr>
          <a:xfrm>
            <a:off x="3714744" y="1643050"/>
            <a:ext cx="1357322" cy="285752"/>
          </a:xfrm>
          <a:prstGeom prst="roundRect">
            <a:avLst/>
          </a:prstGeom>
          <a:solidFill>
            <a:srgbClr val="8978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Volume</a:t>
            </a:r>
            <a:endParaRPr lang="zh-CN" altLang="en-US" dirty="0"/>
          </a:p>
        </p:txBody>
      </p:sp>
      <p:sp>
        <p:nvSpPr>
          <p:cNvPr id="30" name="圆角矩形 29"/>
          <p:cNvSpPr/>
          <p:nvPr/>
        </p:nvSpPr>
        <p:spPr>
          <a:xfrm>
            <a:off x="3714744" y="2357430"/>
            <a:ext cx="1357322" cy="285752"/>
          </a:xfrm>
          <a:prstGeom prst="roundRect">
            <a:avLst/>
          </a:prstGeom>
          <a:solidFill>
            <a:srgbClr val="8978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Mesh</a:t>
            </a:r>
            <a:endParaRPr lang="zh-CN" altLang="en-US" dirty="0"/>
          </a:p>
        </p:txBody>
      </p:sp>
      <p:sp>
        <p:nvSpPr>
          <p:cNvPr id="31" name="圆角矩形 30"/>
          <p:cNvSpPr/>
          <p:nvPr/>
        </p:nvSpPr>
        <p:spPr>
          <a:xfrm>
            <a:off x="5643570" y="2000240"/>
            <a:ext cx="1357322" cy="285752"/>
          </a:xfrm>
          <a:prstGeom prst="roundRect">
            <a:avLst/>
          </a:prstGeom>
          <a:solidFill>
            <a:srgbClr val="8978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Skeleton</a:t>
            </a:r>
            <a:endParaRPr lang="zh-CN" altLang="en-US" dirty="0" smtClean="0"/>
          </a:p>
        </p:txBody>
      </p:sp>
      <p:sp>
        <p:nvSpPr>
          <p:cNvPr id="32" name="左箭头 31"/>
          <p:cNvSpPr/>
          <p:nvPr/>
        </p:nvSpPr>
        <p:spPr>
          <a:xfrm rot="10800000">
            <a:off x="3714744" y="2071678"/>
            <a:ext cx="1404000" cy="142875"/>
          </a:xfrm>
          <a:prstGeom prst="leftArrow">
            <a:avLst/>
          </a:prstGeom>
          <a:solidFill>
            <a:schemeClr val="accent6"/>
          </a:solidFill>
          <a:ln>
            <a:solidFill>
              <a:srgbClr val="89789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矩形 32"/>
          <p:cNvSpPr/>
          <p:nvPr/>
        </p:nvSpPr>
        <p:spPr>
          <a:xfrm>
            <a:off x="4071934" y="1643050"/>
            <a:ext cx="607859" cy="923330"/>
          </a:xfrm>
          <a:prstGeom prst="rect">
            <a:avLst/>
          </a:prstGeom>
          <a:noFill/>
        </p:spPr>
        <p:txBody>
          <a:bodyPr wrap="none" lIns="91440" tIns="45720" rIns="91440" bIns="45720">
            <a:spAutoFit/>
          </a:bodyPr>
          <a:lstStyle/>
          <a:p>
            <a:pPr algn="ctr"/>
            <a:r>
              <a:rPr lang="en-US" altLang="zh-CN" sz="5400" b="1" cap="none" spc="0" dirty="0" smtClean="0">
                <a:ln w="12700">
                  <a:solidFill>
                    <a:schemeClr val="tx2">
                      <a:satMod val="155000"/>
                    </a:schemeClr>
                  </a:solidFill>
                  <a:prstDash val="solid"/>
                </a:ln>
                <a:solidFill>
                  <a:schemeClr val="accent6"/>
                </a:solidFill>
                <a:effectLst>
                  <a:outerShdw blurRad="41275" dist="20320" dir="1800000" algn="tl" rotWithShape="0">
                    <a:srgbClr val="000000">
                      <a:alpha val="40000"/>
                    </a:srgbClr>
                  </a:outerShdw>
                </a:effectLst>
              </a:rPr>
              <a:t>?</a:t>
            </a:r>
            <a:endParaRPr lang="zh-CN" altLang="en-US" sz="5400" b="1" cap="none" spc="0" dirty="0">
              <a:ln w="12700">
                <a:solidFill>
                  <a:schemeClr val="tx2">
                    <a:satMod val="155000"/>
                  </a:schemeClr>
                </a:solidFill>
                <a:prstDash val="solid"/>
              </a:ln>
              <a:solidFill>
                <a:schemeClr val="accent6"/>
              </a:solidFill>
              <a:effectLst>
                <a:outerShdw blurRad="41275" dist="20320" dir="1800000" algn="tl" rotWithShape="0">
                  <a:srgbClr val="000000">
                    <a:alpha val="40000"/>
                  </a:srgbClr>
                </a:outerShdw>
              </a:effectLst>
            </a:endParaRPr>
          </a:p>
        </p:txBody>
      </p:sp>
      <p:sp>
        <p:nvSpPr>
          <p:cNvPr id="25" name="灯片编号占位符 24"/>
          <p:cNvSpPr>
            <a:spLocks noGrp="1"/>
          </p:cNvSpPr>
          <p:nvPr>
            <p:ph type="sldNum" sz="quarter" idx="12"/>
          </p:nvPr>
        </p:nvSpPr>
        <p:spPr/>
        <p:txBody>
          <a:bodyPr/>
          <a:lstStyle/>
          <a:p>
            <a:pPr>
              <a:defRPr/>
            </a:pPr>
            <a:fld id="{6BEEA6DE-2F47-4A6B-AE22-2F1052A0CAE7}" type="slidenum">
              <a:rPr lang="zh-CN" altLang="en-US" smtClean="0"/>
              <a:pPr>
                <a:defRPr/>
              </a:pPr>
              <a:t>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7" grpId="0" animBg="1"/>
      <p:bldP spid="17" grpId="1" animBg="1"/>
      <p:bldP spid="23" grpId="0" animBg="1"/>
      <p:bldP spid="23" grpId="1" animBg="1"/>
      <p:bldP spid="24" grpId="0" animBg="1"/>
      <p:bldP spid="24" grpId="1" animBg="1"/>
      <p:bldP spid="20" grpId="0"/>
      <p:bldP spid="21" grpId="0"/>
      <p:bldP spid="22" grpId="0"/>
      <p:bldP spid="29" grpId="0" animBg="1"/>
      <p:bldP spid="29" grpId="1" animBg="1"/>
      <p:bldP spid="30" grpId="0" animBg="1"/>
      <p:bldP spid="30" grpId="1" animBg="1"/>
      <p:bldP spid="32" grpId="0" animBg="1"/>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Contributions</a:t>
            </a:r>
            <a:endParaRPr lang="zh-CN" altLang="en-US" dirty="0"/>
          </a:p>
        </p:txBody>
      </p:sp>
      <p:sp>
        <p:nvSpPr>
          <p:cNvPr id="3" name="内容占位符 2"/>
          <p:cNvSpPr>
            <a:spLocks noGrp="1"/>
          </p:cNvSpPr>
          <p:nvPr>
            <p:ph idx="1"/>
          </p:nvPr>
        </p:nvSpPr>
        <p:spPr>
          <a:xfrm>
            <a:off x="214282" y="1357298"/>
            <a:ext cx="8715436" cy="4768865"/>
          </a:xfrm>
        </p:spPr>
        <p:txBody>
          <a:bodyPr/>
          <a:lstStyle/>
          <a:p>
            <a:pPr marL="550926" indent="-514350">
              <a:lnSpc>
                <a:spcPct val="150000"/>
              </a:lnSpc>
              <a:buFont typeface="+mj-lt"/>
              <a:buAutoNum type="arabicPeriod"/>
            </a:pPr>
            <a:r>
              <a:rPr lang="en-US" dirty="0" smtClean="0"/>
              <a:t>Directly on point cloud</a:t>
            </a:r>
            <a:endParaRPr lang="en-US" sz="1400" dirty="0" smtClean="0"/>
          </a:p>
          <a:p>
            <a:pPr marL="550926" indent="-514350">
              <a:lnSpc>
                <a:spcPct val="150000"/>
              </a:lnSpc>
              <a:buFont typeface="+mj-lt"/>
              <a:buAutoNum type="arabicPeriod"/>
            </a:pPr>
            <a:r>
              <a:rPr lang="en-US" altLang="zh-CN" dirty="0" smtClean="0"/>
              <a:t>No normal or any strong prior</a:t>
            </a:r>
          </a:p>
          <a:p>
            <a:pPr marL="550926" indent="-514350">
              <a:lnSpc>
                <a:spcPct val="150000"/>
              </a:lnSpc>
              <a:buFont typeface="+mj-lt"/>
              <a:buAutoNum type="arabicPeriod"/>
            </a:pPr>
            <a:r>
              <a:rPr lang="en-US" dirty="0" smtClean="0"/>
              <a:t>Application of point cloud </a:t>
            </a:r>
            <a:r>
              <a:rPr lang="en-US" dirty="0" err="1" smtClean="0"/>
              <a:t>Laplacian</a:t>
            </a:r>
            <a:endParaRPr lang="en-US" dirty="0" smtClean="0"/>
          </a:p>
          <a:p>
            <a:pPr marL="550926" indent="-514350">
              <a:lnSpc>
                <a:spcPct val="150000"/>
              </a:lnSpc>
              <a:buFont typeface="+mj-lt"/>
              <a:buAutoNum type="arabicPeriod"/>
            </a:pPr>
            <a:r>
              <a:rPr lang="en-US" dirty="0" smtClean="0"/>
              <a:t>Skeleton-assisted topology-preserving reconstruction</a:t>
            </a:r>
          </a:p>
          <a:p>
            <a:endParaRPr lang="zh-CN" altLang="en-US" dirty="0"/>
          </a:p>
        </p:txBody>
      </p:sp>
      <p:sp>
        <p:nvSpPr>
          <p:cNvPr id="4" name="灯片编号占位符 3"/>
          <p:cNvSpPr>
            <a:spLocks noGrp="1"/>
          </p:cNvSpPr>
          <p:nvPr>
            <p:ph type="sldNum" sz="quarter" idx="12"/>
          </p:nvPr>
        </p:nvSpPr>
        <p:spPr/>
        <p:txBody>
          <a:bodyPr/>
          <a:lstStyle/>
          <a:p>
            <a:pPr>
              <a:defRPr/>
            </a:pPr>
            <a:fld id="{6BEEA6DE-2F47-4A6B-AE22-2F1052A0CAE7}" type="slidenum">
              <a:rPr lang="zh-CN" altLang="en-US" smtClean="0"/>
              <a:pPr>
                <a:defRPr/>
              </a:pPr>
              <a:t>6</a:t>
            </a:fld>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pic>
        <p:nvPicPr>
          <p:cNvPr id="2050" name="Picture 2" descr="C:\Documents and Settings\Administrator\桌面\1.jpg"/>
          <p:cNvPicPr>
            <a:picLocks noChangeAspect="1" noChangeArrowheads="1"/>
          </p:cNvPicPr>
          <p:nvPr/>
        </p:nvPicPr>
        <p:blipFill>
          <a:blip r:embed="rId3" cstate="print"/>
          <a:srcRect/>
          <a:stretch>
            <a:fillRect/>
          </a:stretch>
        </p:blipFill>
        <p:spPr bwMode="auto">
          <a:xfrm>
            <a:off x="428596" y="2431617"/>
            <a:ext cx="4254547" cy="1800000"/>
          </a:xfrm>
          <a:prstGeom prst="rect">
            <a:avLst/>
          </a:prstGeom>
          <a:noFill/>
        </p:spPr>
      </p:pic>
      <p:pic>
        <p:nvPicPr>
          <p:cNvPr id="2051" name="Picture 3" descr="C:\Documents and Settings\Administrator\桌面\2.jpg"/>
          <p:cNvPicPr>
            <a:picLocks noChangeAspect="1" noChangeArrowheads="1"/>
          </p:cNvPicPr>
          <p:nvPr/>
        </p:nvPicPr>
        <p:blipFill>
          <a:blip r:embed="rId4"/>
          <a:srcRect/>
          <a:stretch>
            <a:fillRect/>
          </a:stretch>
        </p:blipFill>
        <p:spPr bwMode="auto">
          <a:xfrm>
            <a:off x="4693029" y="2428868"/>
            <a:ext cx="4054019" cy="1800000"/>
          </a:xfrm>
          <a:prstGeom prst="rect">
            <a:avLst/>
          </a:prstGeom>
          <a:noFill/>
        </p:spPr>
      </p:pic>
      <p:grpSp>
        <p:nvGrpSpPr>
          <p:cNvPr id="3" name="组合 9"/>
          <p:cNvGrpSpPr/>
          <p:nvPr/>
        </p:nvGrpSpPr>
        <p:grpSpPr>
          <a:xfrm>
            <a:off x="500034" y="4357694"/>
            <a:ext cx="3643338" cy="628647"/>
            <a:chOff x="500034" y="5214950"/>
            <a:chExt cx="5472121" cy="628647"/>
          </a:xfrm>
        </p:grpSpPr>
        <p:sp>
          <p:nvSpPr>
            <p:cNvPr id="8" name="圆角矩形 7"/>
            <p:cNvSpPr/>
            <p:nvPr/>
          </p:nvSpPr>
          <p:spPr>
            <a:xfrm>
              <a:off x="500034" y="5214950"/>
              <a:ext cx="5472121" cy="628647"/>
            </a:xfrm>
            <a:prstGeom prst="roundRect">
              <a:avLst>
                <a:gd name="adj" fmla="val 10000"/>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9" name="圆角矩形 4"/>
            <p:cNvSpPr/>
            <p:nvPr/>
          </p:nvSpPr>
          <p:spPr>
            <a:xfrm>
              <a:off x="500034" y="5214950"/>
              <a:ext cx="5435297" cy="5918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CN" sz="2800" kern="1200" dirty="0" smtClean="0"/>
                <a:t>Geometry contraction</a:t>
              </a:r>
              <a:endParaRPr lang="zh-CN" altLang="en-US" sz="2800" kern="1200" dirty="0"/>
            </a:p>
          </p:txBody>
        </p:sp>
      </p:grpSp>
      <p:grpSp>
        <p:nvGrpSpPr>
          <p:cNvPr id="4" name="组合 15"/>
          <p:cNvGrpSpPr/>
          <p:nvPr/>
        </p:nvGrpSpPr>
        <p:grpSpPr>
          <a:xfrm>
            <a:off x="4929190" y="4357694"/>
            <a:ext cx="3714776" cy="628647"/>
            <a:chOff x="500034" y="5214950"/>
            <a:chExt cx="5472121" cy="628647"/>
          </a:xfrm>
        </p:grpSpPr>
        <p:sp>
          <p:nvSpPr>
            <p:cNvPr id="17" name="圆角矩形 16"/>
            <p:cNvSpPr/>
            <p:nvPr/>
          </p:nvSpPr>
          <p:spPr>
            <a:xfrm>
              <a:off x="500034" y="5214950"/>
              <a:ext cx="5472121" cy="628647"/>
            </a:xfrm>
            <a:prstGeom prst="roundRect">
              <a:avLst>
                <a:gd name="adj" fmla="val 10000"/>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8" name="圆角矩形 4"/>
            <p:cNvSpPr/>
            <p:nvPr/>
          </p:nvSpPr>
          <p:spPr>
            <a:xfrm>
              <a:off x="500034" y="5214950"/>
              <a:ext cx="5435297" cy="5918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CN" sz="2800" kern="1200" dirty="0" smtClean="0"/>
                <a:t>Topological thinning</a:t>
              </a:r>
              <a:endParaRPr lang="zh-CN" altLang="en-US" sz="2800" kern="1200" dirty="0"/>
            </a:p>
          </p:txBody>
        </p:sp>
      </p:grpSp>
      <p:sp>
        <p:nvSpPr>
          <p:cNvPr id="20" name="矩形 19"/>
          <p:cNvSpPr/>
          <p:nvPr/>
        </p:nvSpPr>
        <p:spPr>
          <a:xfrm>
            <a:off x="4286248" y="4214818"/>
            <a:ext cx="588623" cy="923330"/>
          </a:xfrm>
          <a:prstGeom prst="rect">
            <a:avLst/>
          </a:prstGeom>
          <a:noFill/>
        </p:spPr>
        <p:txBody>
          <a:bodyPr wrap="none" lIns="91440" tIns="45720" rIns="91440" bIns="45720">
            <a:spAutoFit/>
          </a:bodyPr>
          <a:lstStyle/>
          <a:p>
            <a:pPr algn="ctr"/>
            <a:r>
              <a:rPr lang="en-US" altLang="zh-CN" sz="5400" b="1" cap="none" spc="0" dirty="0" smtClean="0">
                <a:ln w="12700">
                  <a:solidFill>
                    <a:schemeClr val="tx2">
                      <a:satMod val="155000"/>
                    </a:schemeClr>
                  </a:solidFill>
                  <a:prstDash val="solid"/>
                </a:ln>
                <a:solidFill>
                  <a:schemeClr val="accent6"/>
                </a:solidFill>
                <a:effectLst>
                  <a:outerShdw blurRad="41275" dist="20320" dir="1800000" algn="tl" rotWithShape="0">
                    <a:srgbClr val="000000">
                      <a:alpha val="40000"/>
                    </a:srgbClr>
                  </a:outerShdw>
                </a:effectLst>
              </a:rPr>
              <a:t>+</a:t>
            </a:r>
            <a:endParaRPr lang="zh-CN" altLang="en-US" sz="5400" b="1" cap="none" spc="0" dirty="0">
              <a:ln w="12700">
                <a:solidFill>
                  <a:schemeClr val="tx2">
                    <a:satMod val="155000"/>
                  </a:schemeClr>
                </a:solidFill>
                <a:prstDash val="solid"/>
              </a:ln>
              <a:solidFill>
                <a:schemeClr val="accent6"/>
              </a:solidFill>
              <a:effectLst>
                <a:outerShdw blurRad="41275" dist="20320" dir="1800000" algn="tl" rotWithShape="0">
                  <a:srgbClr val="000000">
                    <a:alpha val="40000"/>
                  </a:srgbClr>
                </a:outerShdw>
              </a:effectLst>
            </a:endParaRPr>
          </a:p>
        </p:txBody>
      </p:sp>
      <p:sp>
        <p:nvSpPr>
          <p:cNvPr id="12" name="灯片编号占位符 11"/>
          <p:cNvSpPr>
            <a:spLocks noGrp="1"/>
          </p:cNvSpPr>
          <p:nvPr>
            <p:ph type="sldNum" sz="quarter" idx="12"/>
          </p:nvPr>
        </p:nvSpPr>
        <p:spPr/>
        <p:txBody>
          <a:bodyPr/>
          <a:lstStyle/>
          <a:p>
            <a:pPr>
              <a:defRPr/>
            </a:pPr>
            <a:fld id="{6BEEA6DE-2F47-4A6B-AE22-2F1052A0CAE7}" type="slidenum">
              <a:rPr lang="zh-CN" altLang="en-US" smtClean="0"/>
              <a:pPr>
                <a:defRPr/>
              </a:pPr>
              <a:t>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标题 1"/>
          <p:cNvSpPr>
            <a:spLocks noGrp="1"/>
          </p:cNvSpPr>
          <p:nvPr>
            <p:ph type="title"/>
          </p:nvPr>
        </p:nvSpPr>
        <p:spPr/>
        <p:txBody>
          <a:bodyPr/>
          <a:lstStyle/>
          <a:p>
            <a:pPr eaLnBrk="1" hangingPunct="1"/>
            <a:r>
              <a:rPr lang="en-US" altLang="zh-CN" dirty="0" smtClean="0"/>
              <a:t>Geometry Contraction</a:t>
            </a:r>
            <a:endParaRPr lang="zh-CN" altLang="en-US" dirty="0" smtClean="0"/>
          </a:p>
        </p:txBody>
      </p:sp>
      <p:sp>
        <p:nvSpPr>
          <p:cNvPr id="3076" name="内容占位符 2"/>
          <p:cNvSpPr>
            <a:spLocks noGrp="1"/>
          </p:cNvSpPr>
          <p:nvPr>
            <p:ph idx="1"/>
          </p:nvPr>
        </p:nvSpPr>
        <p:spPr>
          <a:xfrm>
            <a:off x="457200" y="1500174"/>
            <a:ext cx="8229600" cy="4625989"/>
          </a:xfrm>
        </p:spPr>
        <p:txBody>
          <a:bodyPr/>
          <a:lstStyle/>
          <a:p>
            <a:pPr eaLnBrk="1" hangingPunct="1"/>
            <a:r>
              <a:rPr lang="en-US" altLang="zh-CN" dirty="0" smtClean="0"/>
              <a:t>Minimizing the quadratic energy iteratively:</a:t>
            </a:r>
            <a:endParaRPr lang="zh-CN" altLang="en-US" dirty="0" smtClean="0"/>
          </a:p>
        </p:txBody>
      </p:sp>
      <p:graphicFrame>
        <p:nvGraphicFramePr>
          <p:cNvPr id="3074" name="Object 2"/>
          <p:cNvGraphicFramePr>
            <a:graphicFrameLocks noChangeAspect="1"/>
          </p:cNvGraphicFramePr>
          <p:nvPr/>
        </p:nvGraphicFramePr>
        <p:xfrm>
          <a:off x="2454275" y="2278063"/>
          <a:ext cx="4302125" cy="928687"/>
        </p:xfrm>
        <a:graphic>
          <a:graphicData uri="http://schemas.openxmlformats.org/presentationml/2006/ole">
            <p:oleObj spid="_x0000_s31746" name="Equation" r:id="rId4" imgW="7315200" imgH="1574800" progId="Equation.DSMT4">
              <p:embed/>
            </p:oleObj>
          </a:graphicData>
        </a:graphic>
      </p:graphicFrame>
      <p:pic>
        <p:nvPicPr>
          <p:cNvPr id="3077" name="图片 4" descr="snapshot20080625204259.bmp"/>
          <p:cNvPicPr>
            <a:picLocks noChangeAspect="1"/>
          </p:cNvPicPr>
          <p:nvPr/>
        </p:nvPicPr>
        <p:blipFill>
          <a:blip r:embed="rId5"/>
          <a:srcRect/>
          <a:stretch>
            <a:fillRect/>
          </a:stretch>
        </p:blipFill>
        <p:spPr bwMode="auto">
          <a:xfrm>
            <a:off x="285750" y="3500438"/>
            <a:ext cx="4000500" cy="3000375"/>
          </a:xfrm>
          <a:prstGeom prst="rect">
            <a:avLst/>
          </a:prstGeom>
          <a:noFill/>
          <a:ln w="9525">
            <a:noFill/>
            <a:miter lim="800000"/>
            <a:headEnd/>
            <a:tailEnd/>
          </a:ln>
        </p:spPr>
      </p:pic>
      <p:pic>
        <p:nvPicPr>
          <p:cNvPr id="3078" name="图片 5" descr="snapshot20080625204313.bmp"/>
          <p:cNvPicPr>
            <a:picLocks noChangeAspect="1"/>
          </p:cNvPicPr>
          <p:nvPr/>
        </p:nvPicPr>
        <p:blipFill>
          <a:blip r:embed="rId6"/>
          <a:srcRect/>
          <a:stretch>
            <a:fillRect/>
          </a:stretch>
        </p:blipFill>
        <p:spPr bwMode="auto">
          <a:xfrm>
            <a:off x="4929188" y="3500438"/>
            <a:ext cx="4000500" cy="3000375"/>
          </a:xfrm>
          <a:prstGeom prst="rect">
            <a:avLst/>
          </a:prstGeom>
          <a:noFill/>
          <a:ln w="9525">
            <a:noFill/>
            <a:miter lim="800000"/>
            <a:headEnd/>
            <a:tailEnd/>
          </a:ln>
        </p:spPr>
      </p:pic>
      <p:sp>
        <p:nvSpPr>
          <p:cNvPr id="3079" name="TextBox 6"/>
          <p:cNvSpPr txBox="1">
            <a:spLocks noChangeArrowheads="1"/>
          </p:cNvSpPr>
          <p:nvPr/>
        </p:nvSpPr>
        <p:spPr bwMode="auto">
          <a:xfrm>
            <a:off x="1000125" y="3071813"/>
            <a:ext cx="2786063" cy="400050"/>
          </a:xfrm>
          <a:prstGeom prst="rect">
            <a:avLst/>
          </a:prstGeom>
          <a:solidFill>
            <a:srgbClr val="FF0000"/>
          </a:solidFill>
          <a:ln w="9525">
            <a:noFill/>
            <a:miter lim="800000"/>
            <a:headEnd/>
            <a:tailEnd/>
          </a:ln>
        </p:spPr>
        <p:txBody>
          <a:bodyPr>
            <a:spAutoFit/>
          </a:bodyPr>
          <a:lstStyle/>
          <a:p>
            <a:r>
              <a:rPr lang="en-US" altLang="zh-CN" sz="2000" dirty="0">
                <a:solidFill>
                  <a:srgbClr val="FFFF00"/>
                </a:solidFill>
                <a:latin typeface="Cambria" pitchFamily="18" charset="0"/>
                <a:ea typeface="华文楷体" pitchFamily="2" charset="-122"/>
              </a:rPr>
              <a:t>Contraction constraint</a:t>
            </a:r>
            <a:endParaRPr lang="zh-CN" altLang="en-US" sz="2000" dirty="0">
              <a:solidFill>
                <a:srgbClr val="FFFF00"/>
              </a:solidFill>
              <a:latin typeface="Cambria" pitchFamily="18" charset="0"/>
              <a:ea typeface="华文楷体" pitchFamily="2" charset="-122"/>
            </a:endParaRPr>
          </a:p>
        </p:txBody>
      </p:sp>
      <p:sp>
        <p:nvSpPr>
          <p:cNvPr id="3080" name="TextBox 7"/>
          <p:cNvSpPr txBox="1">
            <a:spLocks noChangeArrowheads="1"/>
          </p:cNvSpPr>
          <p:nvPr/>
        </p:nvSpPr>
        <p:spPr bwMode="auto">
          <a:xfrm>
            <a:off x="5572125" y="3028950"/>
            <a:ext cx="2500313" cy="400050"/>
          </a:xfrm>
          <a:prstGeom prst="rect">
            <a:avLst/>
          </a:prstGeom>
          <a:solidFill>
            <a:srgbClr val="00B0F0"/>
          </a:solidFill>
          <a:ln w="9525">
            <a:noFill/>
            <a:miter lim="800000"/>
            <a:headEnd/>
            <a:tailEnd/>
          </a:ln>
        </p:spPr>
        <p:txBody>
          <a:bodyPr>
            <a:spAutoFit/>
          </a:bodyPr>
          <a:lstStyle/>
          <a:p>
            <a:r>
              <a:rPr lang="en-US" altLang="zh-CN" sz="2000" dirty="0">
                <a:latin typeface="Cambria" pitchFamily="18" charset="0"/>
                <a:ea typeface="华文楷体" pitchFamily="2" charset="-122"/>
              </a:rPr>
              <a:t>Attraction constraint</a:t>
            </a:r>
            <a:endParaRPr lang="zh-CN" altLang="en-US" sz="2000" dirty="0">
              <a:latin typeface="Cambria" pitchFamily="18" charset="0"/>
              <a:ea typeface="华文楷体" pitchFamily="2" charset="-122"/>
            </a:endParaRPr>
          </a:p>
        </p:txBody>
      </p:sp>
      <p:sp>
        <p:nvSpPr>
          <p:cNvPr id="12" name="矩形 11"/>
          <p:cNvSpPr/>
          <p:nvPr/>
        </p:nvSpPr>
        <p:spPr>
          <a:xfrm>
            <a:off x="477816" y="2071678"/>
            <a:ext cx="3071834"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Laplacian constraint weights</a:t>
            </a:r>
            <a:endParaRPr lang="zh-CN" altLang="en-US" dirty="0"/>
          </a:p>
        </p:txBody>
      </p:sp>
      <p:sp>
        <p:nvSpPr>
          <p:cNvPr id="13" name="矩形 12"/>
          <p:cNvSpPr/>
          <p:nvPr/>
        </p:nvSpPr>
        <p:spPr>
          <a:xfrm>
            <a:off x="4572000" y="2071678"/>
            <a:ext cx="3071834" cy="2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Position constraint weights</a:t>
            </a:r>
            <a:endParaRPr lang="zh-CN" altLang="en-US" dirty="0"/>
          </a:p>
        </p:txBody>
      </p:sp>
      <p:sp>
        <p:nvSpPr>
          <p:cNvPr id="11" name="灯片编号占位符 10"/>
          <p:cNvSpPr>
            <a:spLocks noGrp="1"/>
          </p:cNvSpPr>
          <p:nvPr>
            <p:ph type="sldNum" sz="quarter" idx="12"/>
          </p:nvPr>
        </p:nvSpPr>
        <p:spPr/>
        <p:txBody>
          <a:bodyPr/>
          <a:lstStyle/>
          <a:p>
            <a:pPr>
              <a:defRPr/>
            </a:pPr>
            <a:fld id="{6BEEA6DE-2F47-4A6B-AE22-2F1052A0CAE7}" type="slidenum">
              <a:rPr lang="zh-CN" altLang="en-US" smtClean="0"/>
              <a:pPr>
                <a:defRPr/>
              </a:pPr>
              <a:t>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9"/>
                                        </p:tgtEl>
                                        <p:attrNameLst>
                                          <p:attrName>style.visibility</p:attrName>
                                        </p:attrNameLst>
                                      </p:cBhvr>
                                      <p:to>
                                        <p:strVal val="visible"/>
                                      </p:to>
                                    </p:set>
                                    <p:anim calcmode="lin" valueType="num">
                                      <p:cBhvr additive="base">
                                        <p:cTn id="7" dur="500" fill="hold"/>
                                        <p:tgtEl>
                                          <p:spTgt spid="3079"/>
                                        </p:tgtEl>
                                        <p:attrNameLst>
                                          <p:attrName>ppt_x</p:attrName>
                                        </p:attrNameLst>
                                      </p:cBhvr>
                                      <p:tavLst>
                                        <p:tav tm="0">
                                          <p:val>
                                            <p:strVal val="0-#ppt_w/2"/>
                                          </p:val>
                                        </p:tav>
                                        <p:tav tm="100000">
                                          <p:val>
                                            <p:strVal val="#ppt_x"/>
                                          </p:val>
                                        </p:tav>
                                      </p:tavLst>
                                    </p:anim>
                                    <p:anim calcmode="lin" valueType="num">
                                      <p:cBhvr additive="base">
                                        <p:cTn id="8" dur="500" fill="hold"/>
                                        <p:tgtEl>
                                          <p:spTgt spid="307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077"/>
                                        </p:tgtEl>
                                        <p:attrNameLst>
                                          <p:attrName>style.visibility</p:attrName>
                                        </p:attrNameLst>
                                      </p:cBhvr>
                                      <p:to>
                                        <p:strVal val="visible"/>
                                      </p:to>
                                    </p:set>
                                    <p:anim calcmode="lin" valueType="num">
                                      <p:cBhvr additive="base">
                                        <p:cTn id="11" dur="500" fill="hold"/>
                                        <p:tgtEl>
                                          <p:spTgt spid="3077"/>
                                        </p:tgtEl>
                                        <p:attrNameLst>
                                          <p:attrName>ppt_x</p:attrName>
                                        </p:attrNameLst>
                                      </p:cBhvr>
                                      <p:tavLst>
                                        <p:tav tm="0">
                                          <p:val>
                                            <p:strVal val="0-#ppt_w/2"/>
                                          </p:val>
                                        </p:tav>
                                        <p:tav tm="100000">
                                          <p:val>
                                            <p:strVal val="#ppt_x"/>
                                          </p:val>
                                        </p:tav>
                                      </p:tavLst>
                                    </p:anim>
                                    <p:anim calcmode="lin" valueType="num">
                                      <p:cBhvr additive="base">
                                        <p:cTn id="12" dur="500" fill="hold"/>
                                        <p:tgtEl>
                                          <p:spTgt spid="307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3080"/>
                                        </p:tgtEl>
                                        <p:attrNameLst>
                                          <p:attrName>style.visibility</p:attrName>
                                        </p:attrNameLst>
                                      </p:cBhvr>
                                      <p:to>
                                        <p:strVal val="visible"/>
                                      </p:to>
                                    </p:set>
                                    <p:anim calcmode="lin" valueType="num">
                                      <p:cBhvr additive="base">
                                        <p:cTn id="17" dur="500" fill="hold"/>
                                        <p:tgtEl>
                                          <p:spTgt spid="3080"/>
                                        </p:tgtEl>
                                        <p:attrNameLst>
                                          <p:attrName>ppt_x</p:attrName>
                                        </p:attrNameLst>
                                      </p:cBhvr>
                                      <p:tavLst>
                                        <p:tav tm="0">
                                          <p:val>
                                            <p:strVal val="1+#ppt_w/2"/>
                                          </p:val>
                                        </p:tav>
                                        <p:tav tm="100000">
                                          <p:val>
                                            <p:strVal val="#ppt_x"/>
                                          </p:val>
                                        </p:tav>
                                      </p:tavLst>
                                    </p:anim>
                                    <p:anim calcmode="lin" valueType="num">
                                      <p:cBhvr additive="base">
                                        <p:cTn id="18" dur="500" fill="hold"/>
                                        <p:tgtEl>
                                          <p:spTgt spid="3080"/>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078"/>
                                        </p:tgtEl>
                                        <p:attrNameLst>
                                          <p:attrName>style.visibility</p:attrName>
                                        </p:attrNameLst>
                                      </p:cBhvr>
                                      <p:to>
                                        <p:strVal val="visible"/>
                                      </p:to>
                                    </p:set>
                                    <p:anim calcmode="lin" valueType="num">
                                      <p:cBhvr additive="base">
                                        <p:cTn id="21" dur="500" fill="hold"/>
                                        <p:tgtEl>
                                          <p:spTgt spid="3078"/>
                                        </p:tgtEl>
                                        <p:attrNameLst>
                                          <p:attrName>ppt_x</p:attrName>
                                        </p:attrNameLst>
                                      </p:cBhvr>
                                      <p:tavLst>
                                        <p:tav tm="0">
                                          <p:val>
                                            <p:strVal val="1+#ppt_w/2"/>
                                          </p:val>
                                        </p:tav>
                                        <p:tav tm="100000">
                                          <p:val>
                                            <p:strVal val="#ppt_x"/>
                                          </p:val>
                                        </p:tav>
                                      </p:tavLst>
                                    </p:anim>
                                    <p:anim calcmode="lin" valueType="num">
                                      <p:cBhvr additive="base">
                                        <p:cTn id="22" dur="500" fill="hold"/>
                                        <p:tgtEl>
                                          <p:spTgt spid="307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9" grpId="0" animBg="1"/>
      <p:bldP spid="3080"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1414"/>
            <a:ext cx="8229600" cy="1143000"/>
          </a:xfrm>
        </p:spPr>
        <p:txBody>
          <a:bodyPr/>
          <a:lstStyle/>
          <a:p>
            <a:r>
              <a:rPr lang="en-US" altLang="zh-CN" dirty="0" smtClean="0"/>
              <a:t>Laplacian construction for point cloud</a:t>
            </a:r>
            <a:endParaRPr lang="zh-CN" altLang="en-US" dirty="0"/>
          </a:p>
        </p:txBody>
      </p:sp>
      <p:sp>
        <p:nvSpPr>
          <p:cNvPr id="3" name="内容占位符 2"/>
          <p:cNvSpPr>
            <a:spLocks noGrp="1"/>
          </p:cNvSpPr>
          <p:nvPr>
            <p:ph idx="1"/>
          </p:nvPr>
        </p:nvSpPr>
        <p:spPr>
          <a:xfrm>
            <a:off x="349250" y="1357299"/>
            <a:ext cx="8534400" cy="2605102"/>
          </a:xfrm>
        </p:spPr>
        <p:txBody>
          <a:bodyPr/>
          <a:lstStyle/>
          <a:p>
            <a:r>
              <a:rPr lang="en-US" altLang="zh-CN" sz="2400" dirty="0" smtClean="0"/>
              <a:t>Voronoi-Laplacian, PCD-</a:t>
            </a:r>
            <a:r>
              <a:rPr lang="en-US" altLang="zh-CN" sz="2400" dirty="0" err="1" smtClean="0"/>
              <a:t>Laplacian</a:t>
            </a:r>
            <a:r>
              <a:rPr lang="en-US" altLang="zh-CN" sz="2400" dirty="0" smtClean="0"/>
              <a:t>?</a:t>
            </a:r>
          </a:p>
          <a:p>
            <a:pPr lvl="1"/>
            <a:r>
              <a:rPr lang="en-US" altLang="zh-CN" sz="2000" dirty="0" smtClean="0"/>
              <a:t>Planar Delaunay triangulation of points within a distance R</a:t>
            </a:r>
          </a:p>
          <a:p>
            <a:pPr lvl="1"/>
            <a:r>
              <a:rPr lang="en-US" sz="2000" dirty="0" smtClean="0"/>
              <a:t>Assumption: point cloud is smooth enough and well sampled</a:t>
            </a:r>
          </a:p>
          <a:p>
            <a:r>
              <a:rPr lang="en-US" altLang="zh-CN" sz="2400" dirty="0" smtClean="0"/>
              <a:t>KNN + 1-ring of local (planar) Delaunay triangulation</a:t>
            </a:r>
          </a:p>
          <a:p>
            <a:pPr lvl="1"/>
            <a:r>
              <a:rPr lang="en-US" altLang="zh-CN" sz="2000" dirty="0" smtClean="0"/>
              <a:t>Keep the 1-ring during the contraction iterations</a:t>
            </a:r>
          </a:p>
          <a:p>
            <a:pPr lvl="1"/>
            <a:r>
              <a:rPr lang="en-US" altLang="zh-CN" sz="2000" dirty="0" smtClean="0"/>
              <a:t>Cotangent weights</a:t>
            </a:r>
          </a:p>
        </p:txBody>
      </p:sp>
      <p:sp>
        <p:nvSpPr>
          <p:cNvPr id="7" name="矩形 6"/>
          <p:cNvSpPr/>
          <p:nvPr/>
        </p:nvSpPr>
        <p:spPr>
          <a:xfrm>
            <a:off x="260350" y="5897543"/>
            <a:ext cx="8883650" cy="954107"/>
          </a:xfrm>
          <a:prstGeom prst="rect">
            <a:avLst/>
          </a:prstGeom>
        </p:spPr>
        <p:txBody>
          <a:bodyPr wrap="square">
            <a:spAutoFit/>
          </a:bodyPr>
          <a:lstStyle/>
          <a:p>
            <a:r>
              <a:rPr lang="en-US" altLang="zh-CN" sz="1400" dirty="0" err="1" smtClean="0"/>
              <a:t>Voronoi-Laplacian</a:t>
            </a:r>
            <a:r>
              <a:rPr lang="en-US" altLang="zh-CN" sz="1400" dirty="0" smtClean="0"/>
              <a:t>: C. </a:t>
            </a:r>
            <a:r>
              <a:rPr lang="en-US" altLang="zh-CN" sz="1400" dirty="0" err="1" smtClean="0"/>
              <a:t>Luo</a:t>
            </a:r>
            <a:r>
              <a:rPr lang="en-US" altLang="zh-CN" sz="1400" dirty="0" smtClean="0"/>
              <a:t>, I. </a:t>
            </a:r>
            <a:r>
              <a:rPr lang="en-US" altLang="zh-CN" sz="1400" dirty="0" err="1" smtClean="0"/>
              <a:t>Safa</a:t>
            </a:r>
            <a:r>
              <a:rPr lang="en-US" altLang="zh-CN" sz="1400" dirty="0" smtClean="0"/>
              <a:t>, and Y. Wang, “Approximating gradients for meshes and point clouds via diffusion metric”, Computer </a:t>
            </a:r>
            <a:r>
              <a:rPr lang="pt-BR" altLang="zh-CN" sz="1400" dirty="0" smtClean="0"/>
              <a:t>Graphics Forum, vol. 28, no. 5, pp. 1497–1508, 2009</a:t>
            </a:r>
            <a:r>
              <a:rPr lang="en-US" altLang="zh-CN" sz="1400" dirty="0" smtClean="0"/>
              <a:t>.</a:t>
            </a:r>
          </a:p>
          <a:p>
            <a:r>
              <a:rPr lang="en-US" altLang="zh-CN" sz="1400" dirty="0" smtClean="0"/>
              <a:t>PCD-Laplacian: M. </a:t>
            </a:r>
            <a:r>
              <a:rPr lang="en-US" altLang="zh-CN" sz="1400" dirty="0" err="1" smtClean="0"/>
              <a:t>Belkin</a:t>
            </a:r>
            <a:r>
              <a:rPr lang="en-US" altLang="zh-CN" sz="1400" dirty="0" smtClean="0"/>
              <a:t>, J. Sun, and Y. Wang, “Constructing Laplace operator from point clouds in R</a:t>
            </a:r>
            <a:r>
              <a:rPr lang="en-US" altLang="zh-CN" sz="1400" baseline="30000" dirty="0" smtClean="0"/>
              <a:t>d</a:t>
            </a:r>
            <a:r>
              <a:rPr lang="en-US" altLang="zh-CN" sz="1400" dirty="0" smtClean="0"/>
              <a:t>”, in Proc. of ACM </a:t>
            </a:r>
            <a:r>
              <a:rPr lang="en-US" altLang="zh-CN" sz="1400" dirty="0" err="1" smtClean="0"/>
              <a:t>Symp</a:t>
            </a:r>
            <a:r>
              <a:rPr lang="en-US" altLang="zh-CN" sz="1400" dirty="0" smtClean="0"/>
              <a:t>. on Discrete Algorithms,  pp. 1031–104, 2009.</a:t>
            </a:r>
          </a:p>
        </p:txBody>
      </p:sp>
      <p:sp>
        <p:nvSpPr>
          <p:cNvPr id="9" name="灯片编号占位符 8"/>
          <p:cNvSpPr>
            <a:spLocks noGrp="1"/>
          </p:cNvSpPr>
          <p:nvPr>
            <p:ph type="sldNum" sz="quarter" idx="12"/>
          </p:nvPr>
        </p:nvSpPr>
        <p:spPr/>
        <p:txBody>
          <a:bodyPr/>
          <a:lstStyle/>
          <a:p>
            <a:pPr>
              <a:defRPr/>
            </a:pPr>
            <a:fld id="{6BEEA6DE-2F47-4A6B-AE22-2F1052A0CAE7}" type="slidenum">
              <a:rPr lang="zh-CN" altLang="en-US" smtClean="0"/>
              <a:pPr>
                <a:defRPr/>
              </a:pPr>
              <a:t>9</a:t>
            </a:fld>
            <a:endParaRPr lang="zh-CN" altLang="en-US"/>
          </a:p>
        </p:txBody>
      </p:sp>
      <p:grpSp>
        <p:nvGrpSpPr>
          <p:cNvPr id="17" name="组合 16"/>
          <p:cNvGrpSpPr/>
          <p:nvPr/>
        </p:nvGrpSpPr>
        <p:grpSpPr>
          <a:xfrm>
            <a:off x="7385325" y="2027019"/>
            <a:ext cx="1765025" cy="646331"/>
            <a:chOff x="7385325" y="1626969"/>
            <a:chExt cx="1765025" cy="646331"/>
          </a:xfrm>
        </p:grpSpPr>
        <p:sp>
          <p:nvSpPr>
            <p:cNvPr id="10" name="矩形 9"/>
            <p:cNvSpPr/>
            <p:nvPr/>
          </p:nvSpPr>
          <p:spPr>
            <a:xfrm>
              <a:off x="7385325" y="1626969"/>
              <a:ext cx="1765025" cy="646331"/>
            </a:xfrm>
            <a:prstGeom prst="rect">
              <a:avLst/>
            </a:prstGeom>
          </p:spPr>
          <p:txBody>
            <a:bodyPr wrap="square">
              <a:spAutoFit/>
            </a:bodyPr>
            <a:lstStyle/>
            <a:p>
              <a:pPr lvl="1">
                <a:buNone/>
              </a:pPr>
              <a:r>
                <a:rPr lang="en-US" sz="1200" dirty="0" smtClean="0"/>
                <a:t>ε-sampling </a:t>
              </a:r>
            </a:p>
            <a:p>
              <a:pPr lvl="1">
                <a:buNone/>
              </a:pPr>
              <a:endParaRPr lang="en-US" sz="1200" dirty="0" smtClean="0"/>
            </a:p>
            <a:p>
              <a:pPr lvl="1">
                <a:buNone/>
              </a:pPr>
              <a:r>
                <a:rPr lang="en-US" sz="1200" dirty="0" smtClean="0"/>
                <a:t>(</a:t>
              </a:r>
              <a:r>
                <a:rPr lang="en-US" sz="1200" dirty="0" err="1" smtClean="0"/>
                <a:t>ε,δ</a:t>
              </a:r>
              <a:r>
                <a:rPr lang="en-US" sz="1200" dirty="0" smtClean="0"/>
                <a:t>)-sampling</a:t>
              </a:r>
              <a:endParaRPr lang="en-US" altLang="zh-CN" sz="1200" dirty="0" smtClean="0"/>
            </a:p>
          </p:txBody>
        </p:sp>
        <p:sp>
          <p:nvSpPr>
            <p:cNvPr id="11" name="左大括号 10"/>
            <p:cNvSpPr/>
            <p:nvPr/>
          </p:nvSpPr>
          <p:spPr>
            <a:xfrm>
              <a:off x="7772400" y="1695450"/>
              <a:ext cx="133350" cy="533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12" name="Picture 4" descr="C:\Documents and Settings\Administrator\桌面\2.jp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680774" y="3562353"/>
            <a:ext cx="3177242" cy="2533647"/>
          </a:xfrm>
          <a:prstGeom prst="rect">
            <a:avLst/>
          </a:prstGeom>
          <a:noFill/>
          <a:ln w="9525">
            <a:noFill/>
            <a:miter lim="800000"/>
            <a:headEnd/>
            <a:tailEnd/>
          </a:ln>
        </p:spPr>
      </p:pic>
      <p:grpSp>
        <p:nvGrpSpPr>
          <p:cNvPr id="13" name="组合 12"/>
          <p:cNvGrpSpPr/>
          <p:nvPr/>
        </p:nvGrpSpPr>
        <p:grpSpPr>
          <a:xfrm>
            <a:off x="1071538" y="3524232"/>
            <a:ext cx="3357586" cy="2428892"/>
            <a:chOff x="1071538" y="2656342"/>
            <a:chExt cx="3571900" cy="2845556"/>
          </a:xfrm>
        </p:grpSpPr>
        <p:pic>
          <p:nvPicPr>
            <p:cNvPr id="14" name="Picture 2"/>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1071538" y="2656342"/>
              <a:ext cx="3571900" cy="2845556"/>
            </a:xfrm>
            <a:prstGeom prst="rect">
              <a:avLst/>
            </a:prstGeom>
            <a:noFill/>
            <a:ln w="9525">
              <a:noFill/>
              <a:miter lim="800000"/>
              <a:headEnd/>
              <a:tailEnd/>
            </a:ln>
            <a:effectLst/>
          </p:spPr>
        </p:pic>
        <p:cxnSp>
          <p:nvCxnSpPr>
            <p:cNvPr id="15" name="直接箭头连接符 14"/>
            <p:cNvCxnSpPr/>
            <p:nvPr/>
          </p:nvCxnSpPr>
          <p:spPr>
            <a:xfrm>
              <a:off x="2857488" y="3929066"/>
              <a:ext cx="285752" cy="1428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rot="5400000">
              <a:off x="2750050" y="3963942"/>
              <a:ext cx="144000" cy="7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7.0&quot;&gt;&lt;object type=&quot;1&quot; unique_id=&quot;10001&quot;&gt;&lt;object type=&quot;8&quot; unique_id=&quot;11213&quot;&gt;&lt;/object&gt;&lt;object type=&quot;2&quot; unique_id=&quot;11214&quot;&gt;&lt;object type=&quot;3&quot; unique_id=&quot;11215&quot;&gt;&lt;property id=&quot;20148&quot; value=&quot;5&quot;/&gt;&lt;property id=&quot;20300&quot; value=&quot;Slide 1 - &amp;quot;Skeleton and its applications&amp;quot;&quot;/&gt;&lt;property id=&quot;20307&quot; value=&quot;323&quot;/&gt;&lt;/object&gt;&lt;object type=&quot;3&quot; unique_id=&quot;11216&quot;&gt;&lt;property id=&quot;20148&quot; value=&quot;5&quot;/&gt;&lt;property id=&quot;20300&quot; value=&quot;Slide 11 - &amp;quot;Discussion&amp;quot;&quot;/&gt;&lt;property id=&quot;20307&quot; value=&quot;322&quot;/&gt;&lt;/object&gt;&lt;object type=&quot;3&quot; unique_id=&quot;11419&quot;&gt;&lt;property id=&quot;20148&quot; value=&quot;5&quot;/&gt;&lt;property id=&quot;20300&quot; value=&quot;Slide 2 - &amp;quot;Skeletal animation&amp;quot;&quot;/&gt;&lt;property id=&quot;20307&quot; value=&quot;351&quot;/&gt;&lt;/object&gt;&lt;object type=&quot;3&quot; unique_id=&quot;11420&quot;&gt;&lt;property id=&quot;20148&quot; value=&quot;5&quot;/&gt;&lt;property id=&quot;20300&quot; value=&quot;Slide 3 - &amp;quot;Skeleton&amp;quot;&quot;/&gt;&lt;property id=&quot;20307&quot; value=&quot;352&quot;/&gt;&lt;/object&gt;&lt;object type=&quot;3&quot; unique_id=&quot;11421&quot;&gt;&lt;property id=&quot;20148&quot; value=&quot;5&quot;/&gt;&lt;property id=&quot;20300&quot; value=&quot;Slide 5 - &amp;quot;Unit Quaternions and Rotation&amp;quot;&quot;/&gt;&lt;property id=&quot;20307&quot; value=&quot;353&quot;/&gt;&lt;/object&gt;&lt;object type=&quot;3&quot; unique_id=&quot;11422&quot;&gt;&lt;property id=&quot;20148&quot; value=&quot;5&quot;/&gt;&lt;property id=&quot;20300&quot; value=&quot;Slide 10 - &amp;quot;Bone Heat&amp;quot;&quot;/&gt;&lt;property id=&quot;20307&quot; value=&quot;354&quot;/&gt;&lt;/object&gt;&lt;object type=&quot;3&quot; unique_id=&quot;11505&quot;&gt;&lt;property id=&quot;20148&quot; value=&quot;5&quot;/&gt;&lt;property id=&quot;20300&quot; value=&quot;Slide 8&quot;/&gt;&lt;property id=&quot;20307&quot; value=&quot;355&quot;/&gt;&lt;/object&gt;&lt;object type=&quot;3&quot; unique_id=&quot;11506&quot;&gt;&lt;property id=&quot;20148&quot; value=&quot;5&quot;/&gt;&lt;property id=&quot;20300&quot; value=&quot;Slide 4 - &amp;quot;Rotation: Euler rotation &amp;amp; DCM&amp;quot;&quot;/&gt;&lt;property id=&quot;20307&quot; value=&quot;359&quot;/&gt;&lt;/object&gt;&lt;object type=&quot;3&quot; unique_id=&quot;11507&quot;&gt;&lt;property id=&quot;20148&quot; value=&quot;5&quot;/&gt;&lt;property id=&quot;20300&quot; value=&quot;Slide 6 - &amp;quot;Quaternion Operations&amp;quot;&quot;/&gt;&lt;property id=&quot;20307&quot; value=&quot;356&quot;/&gt;&lt;/object&gt;&lt;object type=&quot;3&quot; unique_id=&quot;11508&quot;&gt;&lt;property id=&quot;20148&quot; value=&quot;5&quot;/&gt;&lt;property id=&quot;20300&quot; value=&quot;Slide 7 - &amp;quot;Hamilton product&amp;quot;&quot;/&gt;&lt;property id=&quot;20307&quot; value=&quot;357&quot;/&gt;&lt;/object&gt;&lt;object type=&quot;3&quot; unique_id=&quot;11509&quot;&gt;&lt;property id=&quot;20148&quot; value=&quot;5&quot;/&gt;&lt;property id=&quot;20300&quot; value=&quot;Slide 9 - &amp;quot;Quaternion-&amp;gt;DCM&amp;quot;&quot;/&gt;&lt;property id=&quot;20307&quot; value=&quot;358&quot;/&gt;&lt;/object&gt;&lt;/object&gt;&lt;/object&gt;&lt;/database&gt;"/>
  <p:tag name="SECTOMILLISECCONVERTED" val="1"/>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龙腾四海">
  <a:themeElements>
    <a:clrScheme name="龙腾四海">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龙腾四海">
      <a:majorFont>
        <a:latin typeface="Maiandra GD"/>
        <a:ea typeface=""/>
        <a:cs typeface=""/>
        <a:font script="CYRL" typeface="Times New Roman"/>
        <a:font script="GREK" typeface="Times New Roman"/>
        <a:font script="Jpan" typeface="ＭＳ Ｐゴシック"/>
        <a:font script="Hang" typeface="HY중고딕"/>
        <a:font script="Hans" typeface="隶书"/>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ambria"/>
        <a:ea typeface=""/>
        <a:cs typeface=""/>
        <a:font script="Jpan" typeface="ＭＳ Ｐ明朝"/>
        <a:font script="Hang" typeface="HY견명조"/>
        <a:font script="Hans" typeface="华文楷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龙腾四海">
      <a:fillStyleLst>
        <a:solidFill>
          <a:schemeClr val="phClr">
            <a:tint val="100000"/>
            <a:shade val="100000"/>
            <a:hueMod val="100000"/>
            <a:satMod val="100000"/>
          </a:schemeClr>
        </a:solidFill>
        <a:gradFill rotWithShape="1">
          <a:gsLst>
            <a:gs pos="0">
              <a:schemeClr val="phClr">
                <a:tint val="100000"/>
                <a:shade val="50000"/>
                <a:hueMod val="100000"/>
                <a:satMod val="250000"/>
              </a:schemeClr>
            </a:gs>
            <a:gs pos="75000">
              <a:schemeClr val="phClr">
                <a:tint val="80000"/>
                <a:shade val="100000"/>
                <a:hueMod val="100000"/>
                <a:satMod val="375000"/>
              </a:schemeClr>
            </a:gs>
            <a:gs pos="100000">
              <a:schemeClr val="phClr">
                <a:tint val="50000"/>
                <a:shade val="100000"/>
                <a:hueMod val="100000"/>
                <a:satMod val="500000"/>
              </a:schemeClr>
            </a:gs>
          </a:gsLst>
          <a:lin ang="16200000" scaled="1"/>
        </a:gradFill>
        <a:blipFill>
          <a:blip xmlns:r="http://schemas.openxmlformats.org/officeDocument/2006/relationships" r:embed="rId1">
            <a:duotone>
              <a:schemeClr val="phClr">
                <a:tint val="100000"/>
                <a:shade val="50000"/>
                <a:hueMod val="100000"/>
                <a:satMod val="100000"/>
              </a:schemeClr>
              <a:schemeClr val="phClr">
                <a:tint val="100000"/>
                <a:shade val="75000"/>
                <a:hueMod val="100000"/>
                <a:satMod val="100000"/>
              </a:schemeClr>
            </a:duotone>
          </a:blip>
          <a:tile tx="0" ty="0" sx="50000" sy="50000" flip="none" algn="ctr"/>
        </a:blip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phClr">
                <a:tint val="100000"/>
                <a:shade val="100000"/>
                <a:hueMod val="100000"/>
                <a:satMod val="100000"/>
              </a:schemeClr>
            </a:contourClr>
          </a:sp3d>
        </a:effectStyle>
        <a:effectStyle>
          <a:effectLst>
            <a:glow>
              <a:schemeClr val="phClr">
                <a:tint val="100000"/>
                <a:shade val="100000"/>
                <a:hueMod val="100000"/>
                <a:satMod val="100000"/>
              </a:schemeClr>
            </a:glow>
            <a:outerShdw blurRad="44450" dist="50800" dir="3300000" sx="99000" sy="99000" algn="tl" rotWithShape="0">
              <a:srgbClr val="000000">
                <a:alpha val="55000"/>
              </a:srgbClr>
            </a:outerShdw>
          </a:effectLst>
          <a:scene3d>
            <a:camera prst="orthographicFront">
              <a:rot lat="0" lon="0" rev="0"/>
            </a:camera>
            <a:lightRig rig="contrasting" dir="tl">
              <a:rot lat="0" lon="0" rev="14220000"/>
            </a:lightRig>
          </a:scene3d>
          <a:sp3d prstMaterial="dkEdge">
            <a:bevelT w="63500" h="63500"/>
            <a:bevelB w="0" h="0"/>
            <a:contourClr>
              <a:schemeClr val="phClr">
                <a:tint val="100000"/>
                <a:shade val="100000"/>
                <a:hueMod val="100000"/>
                <a:satMod val="100000"/>
              </a:schemeClr>
            </a:contourClr>
          </a:sp3d>
        </a:effectStyle>
      </a:effectStyleLst>
      <a:bgFillStyleLst>
        <a:solidFill>
          <a:schemeClr val="phClr">
            <a:tint val="100000"/>
            <a:shade val="100000"/>
            <a:hueMod val="100000"/>
            <a:satMod val="100000"/>
          </a:schemeClr>
        </a:solidFill>
        <a:gradFill rotWithShape="1">
          <a:gsLst>
            <a:gs pos="0">
              <a:schemeClr val="bg1">
                <a:tint val="100000"/>
                <a:shade val="100000"/>
                <a:hueMod val="100000"/>
                <a:satMod val="150000"/>
              </a:schemeClr>
            </a:gs>
            <a:gs pos="55000">
              <a:schemeClr val="bg1">
                <a:tint val="100000"/>
                <a:shade val="90000"/>
                <a:hueMod val="100000"/>
                <a:satMod val="375000"/>
              </a:schemeClr>
            </a:gs>
            <a:gs pos="100000">
              <a:schemeClr val="phClr">
                <a:tint val="88000"/>
                <a:shade val="100000"/>
                <a:hueMod val="100000"/>
                <a:satMod val="500000"/>
              </a:schemeClr>
            </a:gs>
          </a:gsLst>
          <a:lin ang="5400000" scaled="1"/>
        </a:gradFill>
        <a:blipFill>
          <a:blip xmlns:r="http://schemas.openxmlformats.org/officeDocument/2006/relationships" r:embed="rId2">
            <a:duotone>
              <a:schemeClr val="phClr">
                <a:shade val="30000"/>
                <a:satMod val="555000"/>
              </a:schemeClr>
              <a:schemeClr val="phClr">
                <a:tint val="96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Dragon</Template>
  <TotalTime>6290</TotalTime>
  <Words>2338</Words>
  <PresentationFormat>全屏显示(4:3)</PresentationFormat>
  <Paragraphs>288</Paragraphs>
  <Slides>24</Slides>
  <Notes>22</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26" baseType="lpstr">
      <vt:lpstr>龙腾四海</vt:lpstr>
      <vt:lpstr>Equation</vt:lpstr>
      <vt:lpstr>Point Cloud Skeletons via Laplacian-Based Contraction</vt:lpstr>
      <vt:lpstr>幻灯片 2</vt:lpstr>
      <vt:lpstr> Existing curve skeleton extraction methods</vt:lpstr>
      <vt:lpstr> Existing curve skeleton extraction methods</vt:lpstr>
      <vt:lpstr>Is extracting skeleton directly from point cloud data necessary?</vt:lpstr>
      <vt:lpstr>Contributions</vt:lpstr>
      <vt:lpstr>Outline</vt:lpstr>
      <vt:lpstr>Geometry Contraction</vt:lpstr>
      <vt:lpstr>Laplacian construction for point cloud</vt:lpstr>
      <vt:lpstr>Topological thinning</vt:lpstr>
      <vt:lpstr>Topological thinning – Farthest point sampling</vt:lpstr>
      <vt:lpstr>Topological thinning – Building connectivity </vt:lpstr>
      <vt:lpstr>Topological thinning – Edge collapse</vt:lpstr>
      <vt:lpstr>Gallery</vt:lpstr>
      <vt:lpstr>Insensitive to random noise</vt:lpstr>
      <vt:lpstr>Insensitive to misalignment</vt:lpstr>
      <vt:lpstr>Insensitive to non-uniform sampling</vt:lpstr>
      <vt:lpstr>Comparison with [Au et al. 2008]</vt:lpstr>
      <vt:lpstr>Comparison with four methods in [Cornea_tvcg07]</vt:lpstr>
      <vt:lpstr>More comparisons</vt:lpstr>
      <vt:lpstr>Skeleton driven point cloud reconstruction</vt:lpstr>
      <vt:lpstr>Skeleton driven point cloud reconstruction</vt:lpstr>
      <vt:lpstr>Limitations and future work</vt:lpstr>
      <vt:lpstr>幻灯片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cp:lastModifiedBy>Junjie Cao</cp:lastModifiedBy>
  <cp:revision>530</cp:revision>
  <dcterms:modified xsi:type="dcterms:W3CDTF">2010-06-07T06:45:46Z</dcterms:modified>
</cp:coreProperties>
</file>